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34"/>
  </p:notesMasterIdLst>
  <p:handoutMasterIdLst>
    <p:handoutMasterId r:id="rId35"/>
  </p:handoutMasterIdLst>
  <p:sldIdLst>
    <p:sldId id="256" r:id="rId2"/>
    <p:sldId id="285" r:id="rId3"/>
    <p:sldId id="257" r:id="rId4"/>
    <p:sldId id="258" r:id="rId5"/>
    <p:sldId id="259" r:id="rId6"/>
    <p:sldId id="260" r:id="rId7"/>
    <p:sldId id="261" r:id="rId8"/>
    <p:sldId id="262" r:id="rId9"/>
    <p:sldId id="263" r:id="rId10"/>
    <p:sldId id="265" r:id="rId11"/>
    <p:sldId id="266" r:id="rId12"/>
    <p:sldId id="267" r:id="rId13"/>
    <p:sldId id="268" r:id="rId14"/>
    <p:sldId id="269" r:id="rId15"/>
    <p:sldId id="283" r:id="rId16"/>
    <p:sldId id="282" r:id="rId17"/>
    <p:sldId id="281" r:id="rId18"/>
    <p:sldId id="271" r:id="rId19"/>
    <p:sldId id="287" r:id="rId20"/>
    <p:sldId id="289" r:id="rId21"/>
    <p:sldId id="272" r:id="rId22"/>
    <p:sldId id="291" r:id="rId23"/>
    <p:sldId id="274" r:id="rId24"/>
    <p:sldId id="276" r:id="rId25"/>
    <p:sldId id="293" r:id="rId26"/>
    <p:sldId id="277" r:id="rId27"/>
    <p:sldId id="296" r:id="rId28"/>
    <p:sldId id="278" r:id="rId29"/>
    <p:sldId id="294" r:id="rId30"/>
    <p:sldId id="280" r:id="rId31"/>
    <p:sldId id="284" r:id="rId32"/>
    <p:sldId id="295"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2AE75F-1186-4F74-8F3C-8DC93E3E27C7}" type="datetimeFigureOut">
              <a:rPr lang="tr-TR" smtClean="0"/>
              <a:pPr/>
              <a:t>15.03.2024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Kerem Şahin OrtaOkulu Rehberlik Servisi</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D0D3C7-DF6C-49FE-974C-C3AE8FCC18E5}" type="slidenum">
              <a:rPr lang="tr-TR" smtClean="0"/>
              <a:pPr/>
              <a:t>‹#›</a:t>
            </a:fld>
            <a:endParaRPr lang="tr-TR"/>
          </a:p>
        </p:txBody>
      </p:sp>
    </p:spTree>
    <p:extLst>
      <p:ext uri="{BB962C8B-B14F-4D97-AF65-F5344CB8AC3E}">
        <p14:creationId xmlns:p14="http://schemas.microsoft.com/office/powerpoint/2010/main" val="699196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1D26B-1A83-4BFD-815C-160E585FB2C1}" type="datetimeFigureOut">
              <a:rPr lang="tr-TR" smtClean="0"/>
              <a:pPr/>
              <a:t>15.03.2024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Kerem Şahin OrtaOkulu Rehberlik Servisi</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6B4FB-9E11-4231-BDCE-81018309DC73}" type="slidenum">
              <a:rPr lang="tr-TR" smtClean="0"/>
              <a:pPr/>
              <a:t>‹#›</a:t>
            </a:fld>
            <a:endParaRPr lang="tr-TR"/>
          </a:p>
        </p:txBody>
      </p:sp>
    </p:spTree>
    <p:extLst>
      <p:ext uri="{BB962C8B-B14F-4D97-AF65-F5344CB8AC3E}">
        <p14:creationId xmlns:p14="http://schemas.microsoft.com/office/powerpoint/2010/main" val="34120129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046B4FB-9E11-4231-BDCE-81018309DC73}"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046B4FB-9E11-4231-BDCE-81018309DC73}" type="slidenum">
              <a:rPr lang="tr-TR" smtClean="0"/>
              <a:pPr/>
              <a:t>25</a:t>
            </a:fld>
            <a:endParaRPr lang="tr-TR"/>
          </a:p>
        </p:txBody>
      </p:sp>
    </p:spTree>
    <p:extLst>
      <p:ext uri="{BB962C8B-B14F-4D97-AF65-F5344CB8AC3E}">
        <p14:creationId xmlns:p14="http://schemas.microsoft.com/office/powerpoint/2010/main" val="290563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Düz Bağlayıcı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Veri Yer Tutucusu 14"/>
          <p:cNvSpPr>
            <a:spLocks noGrp="1"/>
          </p:cNvSpPr>
          <p:nvPr>
            <p:ph type="dt" sz="half" idx="10"/>
          </p:nvPr>
        </p:nvSpPr>
        <p:spPr/>
        <p:txBody>
          <a:bodyPr/>
          <a:lstStyle/>
          <a:p>
            <a:fld id="{A20791CE-C144-4771-8579-BBC4B3A67E7D}" type="datetime1">
              <a:rPr lang="tr-TR" smtClean="0"/>
              <a:pPr/>
              <a:t>15.03.2024</a:t>
            </a:fld>
            <a:endParaRPr lang="tr-TR"/>
          </a:p>
        </p:txBody>
      </p:sp>
      <p:sp>
        <p:nvSpPr>
          <p:cNvPr id="16" name="Slayt Numarası Yer Tutucusu 15"/>
          <p:cNvSpPr>
            <a:spLocks noGrp="1"/>
          </p:cNvSpPr>
          <p:nvPr>
            <p:ph type="sldNum" sz="quarter" idx="11"/>
          </p:nvPr>
        </p:nvSpPr>
        <p:spPr/>
        <p:txBody>
          <a:bodyPr/>
          <a:lstStyle/>
          <a:p>
            <a:fld id="{B1DEFA8C-F947-479F-BE07-76B6B3F80BF1}" type="slidenum">
              <a:rPr lang="tr-TR" smtClean="0"/>
              <a:pPr/>
              <a:t>‹#›</a:t>
            </a:fld>
            <a:endParaRPr lang="tr-TR"/>
          </a:p>
        </p:txBody>
      </p:sp>
      <p:sp>
        <p:nvSpPr>
          <p:cNvPr id="17" name="Altbilgi Yer Tutucusu 16"/>
          <p:cNvSpPr>
            <a:spLocks noGrp="1"/>
          </p:cNvSpPr>
          <p:nvPr>
            <p:ph type="ftr" sz="quarter" idx="12"/>
          </p:nvPr>
        </p:nvSpPr>
        <p:spPr/>
        <p:txBody>
          <a:bodyPr/>
          <a:lstStyle/>
          <a:p>
            <a:r>
              <a:rPr lang="tr-TR" smtClean="0"/>
              <a:t>Kerem Şahin OrtaOkulu</a:t>
            </a: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8B910C5-677E-4C90-B6D4-060F30887841}" type="datetime1">
              <a:rPr lang="tr-TR" smtClean="0"/>
              <a:pPr/>
              <a:t>15.03.2024</a:t>
            </a:fld>
            <a:endParaRPr lang="tr-TR"/>
          </a:p>
        </p:txBody>
      </p:sp>
      <p:sp>
        <p:nvSpPr>
          <p:cNvPr id="5" name="Altbilgi Yer Tutucusu 4"/>
          <p:cNvSpPr>
            <a:spLocks noGrp="1"/>
          </p:cNvSpPr>
          <p:nvPr>
            <p:ph type="ftr" sz="quarter" idx="11"/>
          </p:nvPr>
        </p:nvSpPr>
        <p:spPr/>
        <p:txBody>
          <a:bodyPr/>
          <a:lstStyle/>
          <a:p>
            <a:r>
              <a:rPr lang="tr-TR" smtClean="0"/>
              <a:t>Kerem Şahin OrtaOkulu</a:t>
            </a:r>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4B197F2B-F4A5-4104-A9AF-5C377FF0474A}" type="datetime1">
              <a:rPr lang="tr-TR" smtClean="0"/>
              <a:pPr/>
              <a:t>15.03.2024</a:t>
            </a:fld>
            <a:endParaRPr lang="tr-TR"/>
          </a:p>
        </p:txBody>
      </p:sp>
      <p:sp>
        <p:nvSpPr>
          <p:cNvPr id="5" name="Altbilgi Yer Tutucusu 4"/>
          <p:cNvSpPr>
            <a:spLocks noGrp="1"/>
          </p:cNvSpPr>
          <p:nvPr>
            <p:ph type="ftr" sz="quarter" idx="11"/>
          </p:nvPr>
        </p:nvSpPr>
        <p:spPr/>
        <p:txBody>
          <a:bodyPr/>
          <a:lstStyle/>
          <a:p>
            <a:r>
              <a:rPr lang="tr-TR" smtClean="0"/>
              <a:t>Kerem Şahin OrtaOkulu</a:t>
            </a:r>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F0C4B643-F0CE-4672-B939-702D11521259}" type="datetime1">
              <a:rPr lang="tr-TR" smtClean="0"/>
              <a:pPr/>
              <a:t>15.03.2024</a:t>
            </a:fld>
            <a:endParaRPr lang="tr-TR"/>
          </a:p>
        </p:txBody>
      </p:sp>
      <p:sp>
        <p:nvSpPr>
          <p:cNvPr id="15" name="Slayt Numarası Yer Tutucusu 14"/>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Altbilgi Yer Tutucusu 15"/>
          <p:cNvSpPr>
            <a:spLocks noGrp="1"/>
          </p:cNvSpPr>
          <p:nvPr>
            <p:ph type="ftr" sz="quarter" idx="16"/>
          </p:nvPr>
        </p:nvSpPr>
        <p:spPr/>
        <p:txBody>
          <a:bodyPr/>
          <a:lstStyle/>
          <a:p>
            <a:r>
              <a:rPr lang="tr-TR" smtClean="0"/>
              <a:t>Kerem Şahin OrtaOkulu</a:t>
            </a:r>
            <a:endParaRPr lang="tr-T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6675AD21-AF5C-49E6-A751-6C6545DE9664}" type="datetime1">
              <a:rPr lang="tr-TR" smtClean="0"/>
              <a:pPr/>
              <a:t>15.03.2024</a:t>
            </a:fld>
            <a:endParaRPr lang="tr-TR"/>
          </a:p>
        </p:txBody>
      </p:sp>
      <p:sp>
        <p:nvSpPr>
          <p:cNvPr id="5" name="Altbilgi Yer Tutucusu 4"/>
          <p:cNvSpPr>
            <a:spLocks noGrp="1"/>
          </p:cNvSpPr>
          <p:nvPr>
            <p:ph type="ftr" sz="quarter" idx="11"/>
          </p:nvPr>
        </p:nvSpPr>
        <p:spPr/>
        <p:txBody>
          <a:bodyPr/>
          <a:lstStyle/>
          <a:p>
            <a:r>
              <a:rPr lang="tr-TR" smtClean="0"/>
              <a:t>Kerem Şahin OrtaOkulu</a:t>
            </a:r>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866E0526-E7F6-496F-B13B-18788DF89E17}" type="datetime1">
              <a:rPr lang="tr-TR" smtClean="0"/>
              <a:pPr/>
              <a:t>15.03.2024</a:t>
            </a:fld>
            <a:endParaRPr lang="tr-TR"/>
          </a:p>
        </p:txBody>
      </p:sp>
      <p:sp>
        <p:nvSpPr>
          <p:cNvPr id="6" name="Altbilgi Yer Tutucusu 5"/>
          <p:cNvSpPr>
            <a:spLocks noGrp="1"/>
          </p:cNvSpPr>
          <p:nvPr>
            <p:ph type="ftr" sz="quarter" idx="11"/>
          </p:nvPr>
        </p:nvSpPr>
        <p:spPr/>
        <p:txBody>
          <a:bodyPr/>
          <a:lstStyle/>
          <a:p>
            <a:r>
              <a:rPr lang="tr-TR" smtClean="0"/>
              <a:t>Kerem Şahin OrtaOkulu</a:t>
            </a:r>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
        <p:nvSpPr>
          <p:cNvPr id="8" name="Altbilgi Yer Tutucusu 7"/>
          <p:cNvSpPr>
            <a:spLocks noGrp="1"/>
          </p:cNvSpPr>
          <p:nvPr>
            <p:ph type="ftr" sz="quarter" idx="11"/>
          </p:nvPr>
        </p:nvSpPr>
        <p:spPr/>
        <p:txBody>
          <a:bodyPr/>
          <a:lstStyle/>
          <a:p>
            <a:r>
              <a:rPr lang="tr-TR" smtClean="0"/>
              <a:t>Kerem Şahin OrtaOkulu</a:t>
            </a:r>
            <a:endParaRPr lang="tr-TR"/>
          </a:p>
        </p:txBody>
      </p:sp>
      <p:sp>
        <p:nvSpPr>
          <p:cNvPr id="7" name="Veri Yer Tutucusu 6"/>
          <p:cNvSpPr>
            <a:spLocks noGrp="1"/>
          </p:cNvSpPr>
          <p:nvPr>
            <p:ph type="dt" sz="half" idx="10"/>
          </p:nvPr>
        </p:nvSpPr>
        <p:spPr/>
        <p:txBody>
          <a:bodyPr/>
          <a:lstStyle/>
          <a:p>
            <a:fld id="{A57ADBF2-F0F8-4B3C-8E55-01741519D171}" type="datetime1">
              <a:rPr lang="tr-TR" smtClean="0"/>
              <a:pPr/>
              <a:t>15.03.2024</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B993433-236D-438B-BA7E-28B2D0B193ED}" type="datetime1">
              <a:rPr lang="tr-TR" smtClean="0"/>
              <a:pPr/>
              <a:t>15.03.2024</a:t>
            </a:fld>
            <a:endParaRPr lang="tr-TR"/>
          </a:p>
        </p:txBody>
      </p:sp>
      <p:sp>
        <p:nvSpPr>
          <p:cNvPr id="4" name="Altbilgi Yer Tutucusu 3"/>
          <p:cNvSpPr>
            <a:spLocks noGrp="1"/>
          </p:cNvSpPr>
          <p:nvPr>
            <p:ph type="ftr" sz="quarter" idx="11"/>
          </p:nvPr>
        </p:nvSpPr>
        <p:spPr/>
        <p:txBody>
          <a:bodyPr/>
          <a:lstStyle/>
          <a:p>
            <a:r>
              <a:rPr lang="tr-TR" smtClean="0"/>
              <a:t>Kerem Şahin OrtaOkulu</a:t>
            </a:r>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9BB66E3-6DA6-4FD1-8421-866FE59BE65D}" type="datetime1">
              <a:rPr lang="tr-TR" smtClean="0"/>
              <a:pPr/>
              <a:t>15.03.2024</a:t>
            </a:fld>
            <a:endParaRPr lang="tr-TR"/>
          </a:p>
        </p:txBody>
      </p:sp>
      <p:sp>
        <p:nvSpPr>
          <p:cNvPr id="3" name="Altbilgi Yer Tutucusu 2"/>
          <p:cNvSpPr>
            <a:spLocks noGrp="1"/>
          </p:cNvSpPr>
          <p:nvPr>
            <p:ph type="ftr" sz="quarter" idx="11"/>
          </p:nvPr>
        </p:nvSpPr>
        <p:spPr/>
        <p:txBody>
          <a:bodyPr/>
          <a:lstStyle/>
          <a:p>
            <a:r>
              <a:rPr lang="tr-TR" smtClean="0"/>
              <a:t>Kerem Şahin OrtaOkulu</a:t>
            </a:r>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Veri Yer Tutucusu 7"/>
          <p:cNvSpPr>
            <a:spLocks noGrp="1"/>
          </p:cNvSpPr>
          <p:nvPr>
            <p:ph type="dt" sz="half" idx="14"/>
          </p:nvPr>
        </p:nvSpPr>
        <p:spPr/>
        <p:txBody>
          <a:bodyPr/>
          <a:lstStyle/>
          <a:p>
            <a:fld id="{04B4A30A-4F27-41C6-87D8-36CB44D9F10F}" type="datetime1">
              <a:rPr lang="tr-TR" smtClean="0"/>
              <a:pPr/>
              <a:t>15.03.2024</a:t>
            </a:fld>
            <a:endParaRPr lang="tr-TR"/>
          </a:p>
        </p:txBody>
      </p:sp>
      <p:sp>
        <p:nvSpPr>
          <p:cNvPr id="9" name="Slayt Numarası Yer Tutucusu 8"/>
          <p:cNvSpPr>
            <a:spLocks noGrp="1"/>
          </p:cNvSpPr>
          <p:nvPr>
            <p:ph type="sldNum" sz="quarter" idx="15"/>
          </p:nvPr>
        </p:nvSpPr>
        <p:spPr/>
        <p:txBody>
          <a:bodyPr/>
          <a:lstStyle/>
          <a:p>
            <a:fld id="{B1DEFA8C-F947-479F-BE07-76B6B3F80BF1}" type="slidenum">
              <a:rPr lang="tr-TR" smtClean="0"/>
              <a:pPr/>
              <a:t>‹#›</a:t>
            </a:fld>
            <a:endParaRPr lang="tr-TR"/>
          </a:p>
        </p:txBody>
      </p:sp>
      <p:sp>
        <p:nvSpPr>
          <p:cNvPr id="10" name="Altbilgi Yer Tutucusu 9"/>
          <p:cNvSpPr>
            <a:spLocks noGrp="1"/>
          </p:cNvSpPr>
          <p:nvPr>
            <p:ph type="ftr" sz="quarter" idx="16"/>
          </p:nvPr>
        </p:nvSpPr>
        <p:spPr/>
        <p:txBody>
          <a:bodyPr/>
          <a:lstStyle/>
          <a:p>
            <a:r>
              <a:rPr lang="tr-TR" smtClean="0"/>
              <a:t>Kerem Şahin OrtaOkulu</a:t>
            </a: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p:txBody>
          <a:bodyPr/>
          <a:lstStyle/>
          <a:p>
            <a:fld id="{691931F5-8C9A-4CFE-8F2B-89CA8DD4C876}" type="datetime1">
              <a:rPr lang="tr-TR" smtClean="0"/>
              <a:pPr/>
              <a:t>15.03.2024</a:t>
            </a:fld>
            <a:endParaRPr lang="tr-TR"/>
          </a:p>
        </p:txBody>
      </p:sp>
      <p:sp>
        <p:nvSpPr>
          <p:cNvPr id="9" name="Slayt Numarası Yer Tutucusu 8"/>
          <p:cNvSpPr>
            <a:spLocks noGrp="1"/>
          </p:cNvSpPr>
          <p:nvPr>
            <p:ph type="sldNum" sz="quarter" idx="11"/>
          </p:nvPr>
        </p:nvSpPr>
        <p:spPr/>
        <p:txBody>
          <a:bodyPr/>
          <a:lstStyle/>
          <a:p>
            <a:fld id="{B1DEFA8C-F947-479F-BE07-76B6B3F80BF1}" type="slidenum">
              <a:rPr lang="tr-TR" smtClean="0"/>
              <a:pPr/>
              <a:t>‹#›</a:t>
            </a:fld>
            <a:endParaRPr lang="tr-TR"/>
          </a:p>
        </p:txBody>
      </p:sp>
      <p:sp>
        <p:nvSpPr>
          <p:cNvPr id="10" name="Altbilgi Yer Tutucusu 9"/>
          <p:cNvSpPr>
            <a:spLocks noGrp="1"/>
          </p:cNvSpPr>
          <p:nvPr>
            <p:ph type="ftr" sz="quarter" idx="12"/>
          </p:nvPr>
        </p:nvSpPr>
        <p:spPr/>
        <p:txBody>
          <a:bodyPr/>
          <a:lstStyle/>
          <a:p>
            <a:r>
              <a:rPr lang="tr-TR" smtClean="0"/>
              <a:t>Kerem Şahin OrtaOkulu</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B07717D-5BB0-48D9-9F28-12ACD3C68559}" type="datetime1">
              <a:rPr lang="tr-TR" smtClean="0"/>
              <a:pPr/>
              <a:t>15.03.2024</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tr-TR" smtClean="0"/>
              <a:t>Kerem Şahin OrtaOkulu</a:t>
            </a:r>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tr/imgres?imgurl=http://www.erkancablog.com/wp-content/uploads/yalan.jpg&amp;imgrefurl=http://www.erkancablog.com/her-telden/yalan-nasil-anlasilir.htm&amp;usg=__u3TPUUr19BEa2N6xUi3PmGmIoo4=&amp;h=414&amp;w=413&amp;sz=29&amp;hl=tr&amp;start=1&amp;tbnid=dRgqU7G8RWiqnM:&amp;tbnh=125&amp;tbnw=125&amp;prev=/images?q=yalan+s%C3%B6ylemek&amp;gbv=2&amp;hl=tr"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30372" y="3062270"/>
            <a:ext cx="8106706" cy="2308324"/>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dirty="0" smtClean="0">
                <a:ln/>
              </a:rPr>
              <a:t>T.C.</a:t>
            </a:r>
            <a:endParaRPr lang="tr-TR" sz="3600" b="1" dirty="0" smtClean="0">
              <a:ln/>
            </a:endParaRPr>
          </a:p>
          <a:p>
            <a:pPr algn="ctr"/>
            <a:r>
              <a:rPr lang="tr-TR" sz="3600" b="1" dirty="0" smtClean="0">
                <a:ln/>
              </a:rPr>
              <a:t>MİLLİ EĞİTİM BAKANLIĞI</a:t>
            </a:r>
          </a:p>
          <a:p>
            <a:pPr algn="ctr"/>
            <a:r>
              <a:rPr lang="tr-TR" sz="3600" b="1" dirty="0" smtClean="0">
                <a:ln/>
              </a:rPr>
              <a:t>OKUL ÖNCESİ VE İLKÖĞRETİM</a:t>
            </a:r>
          </a:p>
          <a:p>
            <a:pPr algn="ctr"/>
            <a:r>
              <a:rPr lang="tr-TR" sz="3600" b="1" dirty="0" smtClean="0">
                <a:ln/>
              </a:rPr>
              <a:t> KURUMLARI YÖNETMELİĞİ</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64354"/>
            <a:ext cx="3103241" cy="2448272"/>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899044"/>
          </a:xfrm>
        </p:spPr>
        <p:txBody>
          <a:bodyPr>
            <a:normAutofit/>
          </a:bodyPr>
          <a:lstStyle/>
          <a:p>
            <a:pPr>
              <a:buNone/>
            </a:pPr>
            <a:endParaRPr lang="tr-TR" dirty="0" smtClean="0"/>
          </a:p>
          <a:p>
            <a:pPr>
              <a:buNone/>
            </a:pPr>
            <a:endParaRPr lang="tr-TR" dirty="0" smtClean="0"/>
          </a:p>
          <a:p>
            <a:pPr>
              <a:buFont typeface="Wingdings" pitchFamily="2" charset="2"/>
              <a:buChar char="Ø"/>
            </a:pPr>
            <a:r>
              <a:rPr lang="tr-TR" sz="2400" dirty="0" smtClean="0"/>
              <a:t>Okula ve derslere düzenli </a:t>
            </a:r>
            <a:r>
              <a:rPr lang="tr-TR" sz="2400" dirty="0" smtClean="0"/>
              <a:t>devam etmeleri</a:t>
            </a:r>
          </a:p>
          <a:p>
            <a:pPr>
              <a:buFont typeface="Wingdings" pitchFamily="2" charset="2"/>
              <a:buChar char="Ø"/>
            </a:pPr>
            <a:endParaRPr lang="tr-TR" sz="2400" dirty="0"/>
          </a:p>
          <a:p>
            <a:pPr>
              <a:buFont typeface="Wingdings" pitchFamily="2" charset="2"/>
              <a:buChar char="Ø"/>
            </a:pPr>
            <a:endParaRPr lang="tr-TR" sz="2400" dirty="0" smtClean="0"/>
          </a:p>
          <a:p>
            <a:pPr>
              <a:buFont typeface="Wingdings" pitchFamily="2" charset="2"/>
              <a:buChar char="Ø"/>
            </a:pPr>
            <a:endParaRPr lang="tr-TR" sz="2400" dirty="0" smtClean="0"/>
          </a:p>
          <a:p>
            <a:pPr marL="0" indent="0">
              <a:buNone/>
            </a:pPr>
            <a:endParaRPr lang="tr-TR" sz="2400" dirty="0" smtClean="0"/>
          </a:p>
          <a:p>
            <a:pPr>
              <a:buFont typeface="Wingdings" pitchFamily="2" charset="2"/>
              <a:buChar char="Ø"/>
            </a:pPr>
            <a:r>
              <a:rPr lang="tr-TR" sz="2400" dirty="0" smtClean="0"/>
              <a:t>Okul personeline, arkadaşlarına ve çevresindeki kişilere karşı saygılı ve hoşgörülü davranmaları</a:t>
            </a:r>
            <a:r>
              <a:rPr lang="tr-TR" sz="2400" dirty="0" smtClean="0"/>
              <a:t>,</a:t>
            </a:r>
          </a:p>
          <a:p>
            <a:pPr>
              <a:buFont typeface="Wingdings" pitchFamily="2" charset="2"/>
              <a:buChar char="Ø"/>
            </a:pPr>
            <a:endParaRPr lang="tr-TR" sz="2400" dirty="0"/>
          </a:p>
          <a:p>
            <a:pPr>
              <a:buFont typeface="Wingdings" pitchFamily="2" charset="2"/>
              <a:buChar char="Ø"/>
            </a:pPr>
            <a:endParaRPr lang="tr-TR" sz="2400" dirty="0" smtClean="0"/>
          </a:p>
          <a:p>
            <a:pPr>
              <a:buFont typeface="Wingdings" pitchFamily="2" charset="2"/>
              <a:buChar char="Ø"/>
            </a:pPr>
            <a:endParaRPr lang="tr-TR" sz="2400" dirty="0"/>
          </a:p>
          <a:p>
            <a:pPr>
              <a:buFont typeface="Wingdings" pitchFamily="2" charset="2"/>
              <a:buChar char="Ø"/>
            </a:pPr>
            <a:endParaRPr lang="tr-TR" sz="2400" dirty="0" smtClean="0"/>
          </a:p>
          <a:p>
            <a:pPr>
              <a:buFont typeface="Wingdings" pitchFamily="2" charset="2"/>
              <a:buChar char="Ø"/>
            </a:pPr>
            <a:endParaRPr lang="tr-TR" sz="2400" dirty="0" smtClean="0"/>
          </a:p>
          <a:p>
            <a:pPr>
              <a:buNone/>
            </a:pPr>
            <a:endParaRPr lang="tr-TR" dirty="0"/>
          </a:p>
        </p:txBody>
      </p:sp>
      <p:sp>
        <p:nvSpPr>
          <p:cNvPr id="7" name="6 Slayt Numarası Yer Tutucusu"/>
          <p:cNvSpPr>
            <a:spLocks noGrp="1"/>
          </p:cNvSpPr>
          <p:nvPr>
            <p:ph type="sldNum" sz="quarter" idx="15"/>
          </p:nvPr>
        </p:nvSpPr>
        <p:spPr/>
        <p:txBody>
          <a:bodyPr/>
          <a:lstStyle/>
          <a:p>
            <a:fld id="{B1DEFA8C-F947-479F-BE07-76B6B3F80BF1}" type="slidenum">
              <a:rPr lang="tr-TR" smtClean="0"/>
              <a:pPr/>
              <a:t>10</a:t>
            </a:fld>
            <a:endParaRPr lang="tr-TR"/>
          </a:p>
        </p:txBody>
      </p:sp>
      <p:sp>
        <p:nvSpPr>
          <p:cNvPr id="4" name="3 Dikdörtgen"/>
          <p:cNvSpPr/>
          <p:nvPr/>
        </p:nvSpPr>
        <p:spPr>
          <a:xfrm>
            <a:off x="714348" y="857232"/>
            <a:ext cx="7733207"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cap="none" spc="0" dirty="0" smtClean="0">
                <a:ln/>
                <a:solidFill>
                  <a:schemeClr val="accent3"/>
                </a:solidFill>
                <a:effectLst/>
              </a:rPr>
              <a:t>ÖĞRENCİLERDEN BEKLENEN DAVRANIŞLAR</a:t>
            </a:r>
            <a:endParaRPr lang="tr-TR" sz="2400" b="1" cap="none" spc="0" dirty="0">
              <a:ln/>
              <a:solidFill>
                <a:schemeClr val="accent3"/>
              </a:solidFill>
              <a:effectLst/>
            </a:endParaRPr>
          </a:p>
        </p:txBody>
      </p:sp>
      <p:pic>
        <p:nvPicPr>
          <p:cNvPr id="9" name="Picture 2" descr="G:\RESİMLER\animasyon\MCj028897600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988923"/>
            <a:ext cx="292893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G:\RESİMLER\animasyon\n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430" y="4077072"/>
            <a:ext cx="2143125" cy="204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03304"/>
          </a:xfrm>
        </p:spPr>
        <p:txBody>
          <a:bodyPr>
            <a:normAutofit/>
          </a:bodyPr>
          <a:lstStyle/>
          <a:p>
            <a:pPr>
              <a:buFont typeface="Wingdings" pitchFamily="2" charset="2"/>
              <a:buChar char="Ø"/>
            </a:pPr>
            <a:endParaRPr lang="tr-TR" sz="1600" dirty="0" smtClean="0"/>
          </a:p>
          <a:p>
            <a:pPr>
              <a:buFont typeface="Wingdings" pitchFamily="2" charset="2"/>
              <a:buChar char="Ø"/>
            </a:pPr>
            <a:r>
              <a:rPr lang="tr-TR" sz="2400" dirty="0"/>
              <a:t>Doğru sözlü ve dürüst olmaları,</a:t>
            </a:r>
          </a:p>
          <a:p>
            <a:pPr>
              <a:buFont typeface="Wingdings" pitchFamily="2" charset="2"/>
              <a:buChar char="Ø"/>
            </a:pPr>
            <a:endParaRPr lang="tr-TR" sz="1600" dirty="0" smtClean="0"/>
          </a:p>
          <a:p>
            <a:pPr>
              <a:buFont typeface="Wingdings" pitchFamily="2" charset="2"/>
              <a:buChar char="Ø"/>
            </a:pPr>
            <a:r>
              <a:rPr lang="tr-TR" sz="2400" dirty="0" smtClean="0"/>
              <a:t>İyi ve nazik tavırlı olmaları</a:t>
            </a:r>
            <a:r>
              <a:rPr lang="tr-TR" sz="2400" dirty="0" smtClean="0"/>
              <a:t>,</a:t>
            </a:r>
            <a:endParaRPr lang="tr-TR" sz="2400" dirty="0" smtClean="0"/>
          </a:p>
          <a:p>
            <a:pPr>
              <a:buFont typeface="Wingdings" pitchFamily="2" charset="2"/>
              <a:buChar char="Ø"/>
            </a:pPr>
            <a:r>
              <a:rPr lang="tr-TR" sz="2400" dirty="0" smtClean="0"/>
              <a:t>Okulda </a:t>
            </a:r>
            <a:r>
              <a:rPr lang="tr-TR" sz="2400" dirty="0" smtClean="0"/>
              <a:t>yapılacak sosyal ve kültürel etkinliklere katılmaları</a:t>
            </a:r>
            <a:r>
              <a:rPr lang="tr-TR" sz="2400" dirty="0" smtClean="0"/>
              <a:t>,</a:t>
            </a:r>
          </a:p>
          <a:p>
            <a:pPr marL="0" indent="0">
              <a:buNone/>
            </a:pPr>
            <a:endParaRPr lang="tr-TR" sz="2400" dirty="0" smtClean="0"/>
          </a:p>
          <a:p>
            <a:pPr>
              <a:buFont typeface="Wingdings" pitchFamily="2" charset="2"/>
              <a:buChar char="Ø"/>
            </a:pPr>
            <a:r>
              <a:rPr lang="tr-TR" sz="2400" dirty="0" smtClean="0"/>
              <a:t>Kitap okuma alışkanlığını kazanmaları</a:t>
            </a:r>
            <a:r>
              <a:rPr lang="tr-TR" sz="2400" dirty="0" smtClean="0"/>
              <a:t>,</a:t>
            </a:r>
            <a:endParaRPr lang="tr-TR" sz="2400" dirty="0" smtClean="0"/>
          </a:p>
        </p:txBody>
      </p:sp>
      <p:sp>
        <p:nvSpPr>
          <p:cNvPr id="7" name="6 Slayt Numarası Yer Tutucusu"/>
          <p:cNvSpPr>
            <a:spLocks noGrp="1"/>
          </p:cNvSpPr>
          <p:nvPr>
            <p:ph type="sldNum" sz="quarter" idx="15"/>
          </p:nvPr>
        </p:nvSpPr>
        <p:spPr/>
        <p:txBody>
          <a:bodyPr/>
          <a:lstStyle/>
          <a:p>
            <a:fld id="{B1DEFA8C-F947-479F-BE07-76B6B3F80BF1}" type="slidenum">
              <a:rPr lang="tr-TR" smtClean="0"/>
              <a:pPr/>
              <a:t>11</a:t>
            </a:fld>
            <a:endParaRPr lang="tr-TR"/>
          </a:p>
        </p:txBody>
      </p:sp>
      <p:pic>
        <p:nvPicPr>
          <p:cNvPr id="9" name="Picture 6" descr="ya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285" y="548680"/>
            <a:ext cx="197403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G:\RESİMLER\animasyon\book_worm_book_reading_md_wh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2220" y="3705763"/>
            <a:ext cx="1800200" cy="1800199"/>
          </a:xfrm>
          <a:prstGeom prst="rect">
            <a:avLst/>
          </a:prstGeom>
          <a:noFill/>
          <a:ln>
            <a:noFill/>
          </a:ln>
          <a:effectLst>
            <a:glow rad="1016000">
              <a:schemeClr val="accent1">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970482"/>
          </a:xfrm>
        </p:spPr>
        <p:txBody>
          <a:bodyPr>
            <a:normAutofit/>
          </a:bodyPr>
          <a:lstStyle/>
          <a:p>
            <a:pPr>
              <a:buFont typeface="Wingdings" pitchFamily="2" charset="2"/>
              <a:buChar char="Ø"/>
            </a:pPr>
            <a:endParaRPr lang="tr-TR" sz="1600" dirty="0" smtClean="0"/>
          </a:p>
          <a:p>
            <a:pPr>
              <a:buFont typeface="Wingdings" pitchFamily="2" charset="2"/>
              <a:buChar char="Ø"/>
            </a:pPr>
            <a:r>
              <a:rPr lang="tr-TR" sz="2000" dirty="0" smtClean="0"/>
              <a:t>İyi </a:t>
            </a:r>
            <a:r>
              <a:rPr lang="tr-TR" sz="2000" dirty="0" smtClean="0"/>
              <a:t>işler başarmak için çok çalışmaya ve zamana muhtaç olduklarını unutmamaları, geçen zamanın geri gelmeyeceğinin bilincinde olmaları</a:t>
            </a:r>
            <a:r>
              <a:rPr lang="tr-TR" sz="2000" dirty="0" smtClean="0"/>
              <a:t>,</a:t>
            </a:r>
          </a:p>
          <a:p>
            <a:pPr>
              <a:buFont typeface="Wingdings" pitchFamily="2" charset="2"/>
              <a:buChar char="Ø"/>
            </a:pPr>
            <a:endParaRPr lang="tr-TR" sz="2000" dirty="0"/>
          </a:p>
          <a:p>
            <a:pPr>
              <a:buFont typeface="Wingdings" pitchFamily="2" charset="2"/>
              <a:buChar char="Ø"/>
            </a:pPr>
            <a:endParaRPr lang="tr-TR" sz="2000" dirty="0" smtClean="0"/>
          </a:p>
          <a:p>
            <a:pPr marL="0" indent="0">
              <a:buNone/>
            </a:pPr>
            <a:endParaRPr lang="tr-TR" sz="2000" dirty="0" smtClean="0"/>
          </a:p>
          <a:p>
            <a:pPr>
              <a:buFont typeface="Wingdings" pitchFamily="2" charset="2"/>
              <a:buChar char="Ø"/>
            </a:pPr>
            <a:r>
              <a:rPr lang="tr-TR" sz="2000" dirty="0" smtClean="0"/>
              <a:t>Millet malını, okulunu ve eşyasını kendi öz malı gibi korumaları</a:t>
            </a:r>
            <a:r>
              <a:rPr lang="tr-TR" sz="2000" dirty="0" smtClean="0"/>
              <a:t>,</a:t>
            </a:r>
          </a:p>
          <a:p>
            <a:pPr>
              <a:buFont typeface="Wingdings" pitchFamily="2" charset="2"/>
              <a:buChar char="Ø"/>
            </a:pPr>
            <a:endParaRPr lang="tr-TR" sz="2000" dirty="0"/>
          </a:p>
          <a:p>
            <a:pPr>
              <a:buFont typeface="Wingdings" pitchFamily="2" charset="2"/>
              <a:buChar char="Ø"/>
            </a:pPr>
            <a:endParaRPr lang="tr-TR" sz="2000" dirty="0" smtClean="0"/>
          </a:p>
          <a:p>
            <a:pPr>
              <a:buFont typeface="Wingdings" pitchFamily="2" charset="2"/>
              <a:buChar char="Ø"/>
            </a:pPr>
            <a:endParaRPr lang="tr-TR" sz="2000" dirty="0"/>
          </a:p>
          <a:p>
            <a:pPr>
              <a:buFont typeface="Wingdings" pitchFamily="2" charset="2"/>
              <a:buChar char="Ø"/>
            </a:pPr>
            <a:endParaRPr lang="tr-TR" sz="2000" dirty="0" smtClean="0"/>
          </a:p>
          <a:p>
            <a:pPr>
              <a:buFont typeface="Wingdings" pitchFamily="2" charset="2"/>
              <a:buChar char="Ø"/>
            </a:pPr>
            <a:endParaRPr lang="tr-TR" sz="2000" dirty="0" smtClean="0"/>
          </a:p>
          <a:p>
            <a:pPr>
              <a:buFont typeface="Wingdings" pitchFamily="2" charset="2"/>
              <a:buChar char="Ø"/>
            </a:pPr>
            <a:r>
              <a:rPr lang="tr-TR" sz="2000" dirty="0"/>
              <a:t> </a:t>
            </a:r>
            <a:r>
              <a:rPr lang="tr-TR" sz="2000" dirty="0" smtClean="0"/>
              <a:t>Kötü alışkanlıkların neler olduğunun farkında olmaları ve bunlardan uzak durmaları.</a:t>
            </a:r>
            <a:endParaRPr lang="tr-TR" sz="2000" dirty="0" smtClean="0"/>
          </a:p>
          <a:p>
            <a:pPr>
              <a:buNone/>
            </a:pPr>
            <a:endParaRPr lang="tr-TR" dirty="0" smtClean="0"/>
          </a:p>
        </p:txBody>
      </p:sp>
      <p:sp>
        <p:nvSpPr>
          <p:cNvPr id="7" name="6 Slayt Numarası Yer Tutucusu"/>
          <p:cNvSpPr>
            <a:spLocks noGrp="1"/>
          </p:cNvSpPr>
          <p:nvPr>
            <p:ph type="sldNum" sz="quarter" idx="15"/>
          </p:nvPr>
        </p:nvSpPr>
        <p:spPr/>
        <p:txBody>
          <a:bodyPr/>
          <a:lstStyle/>
          <a:p>
            <a:fld id="{B1DEFA8C-F947-479F-BE07-76B6B3F80BF1}" type="slidenum">
              <a:rPr lang="tr-TR" smtClean="0"/>
              <a:pPr/>
              <a:t>12</a:t>
            </a:fld>
            <a:endParaRPr lang="tr-TR"/>
          </a:p>
        </p:txBody>
      </p:sp>
      <p:pic>
        <p:nvPicPr>
          <p:cNvPr id="1026" name="Picture 2" descr="C:\Users\bahar\Desktop\indir (1).jpg"/>
          <p:cNvPicPr>
            <a:picLocks noChangeAspect="1" noChangeArrowheads="1"/>
          </p:cNvPicPr>
          <p:nvPr/>
        </p:nvPicPr>
        <p:blipFill>
          <a:blip r:embed="rId2"/>
          <a:srcRect/>
          <a:stretch>
            <a:fillRect/>
          </a:stretch>
        </p:blipFill>
        <p:spPr bwMode="auto">
          <a:xfrm>
            <a:off x="2627784" y="3419171"/>
            <a:ext cx="3313108" cy="1863213"/>
          </a:xfrm>
          <a:prstGeom prst="rect">
            <a:avLst/>
          </a:prstGeom>
          <a:noFill/>
        </p:spPr>
      </p:pic>
      <p:pic>
        <p:nvPicPr>
          <p:cNvPr id="9" name="Picture 3" descr="G:\RESİMLER\animasyon\tax_time_md_wh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844824"/>
            <a:ext cx="1928812" cy="936104"/>
          </a:xfrm>
          <a:prstGeom prst="rect">
            <a:avLst/>
          </a:prstGeom>
          <a:noFill/>
          <a:ln>
            <a:noFill/>
          </a:ln>
          <a:effectLst>
            <a:glow rad="533400">
              <a:schemeClr val="bg2">
                <a:lumMod val="60000"/>
                <a:lumOff val="40000"/>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899044"/>
          </a:xfrm>
        </p:spPr>
        <p:txBody>
          <a:bodyPr>
            <a:normAutofit/>
          </a:bodyPr>
          <a:lstStyle/>
          <a:p>
            <a:pPr>
              <a:buFont typeface="Wingdings" pitchFamily="2" charset="2"/>
              <a:buChar char="Ø"/>
            </a:pPr>
            <a:r>
              <a:rPr lang="tr-TR" sz="2000" dirty="0" smtClean="0"/>
              <a:t>Bilişim araçlarını kişisel, toplumsal ve eğitsel yararlar doğrultusunda kullanmaları,</a:t>
            </a:r>
          </a:p>
          <a:p>
            <a:pPr>
              <a:buFont typeface="Wingdings" pitchFamily="2" charset="2"/>
              <a:buChar char="Ø"/>
            </a:pPr>
            <a:r>
              <a:rPr lang="tr-TR" sz="2000" dirty="0" smtClean="0"/>
              <a:t>Fiziksel, zihinsel ve duygusal güçlerini millet, yurt ve insanlık için yararlı bir şekilde kullanmaları,</a:t>
            </a:r>
          </a:p>
          <a:p>
            <a:pPr>
              <a:buFont typeface="Wingdings" pitchFamily="2" charset="2"/>
              <a:buChar char="Ø"/>
            </a:pPr>
            <a:r>
              <a:rPr lang="tr-TR" sz="2000" dirty="0" smtClean="0"/>
              <a:t>Atatürk İlke ve İnkılâplarına bağlı kalmaları, bunun aksi davranışlarda bulunmamaları,</a:t>
            </a:r>
          </a:p>
          <a:p>
            <a:pPr>
              <a:buFont typeface="Wingdings" pitchFamily="2" charset="2"/>
              <a:buChar char="Ø"/>
            </a:pPr>
            <a:r>
              <a:rPr lang="tr-TR" sz="2000" dirty="0" smtClean="0"/>
              <a:t>Yasalara, yönetmeliklere ve toplumun etik kurallarına, millî, manevi ve kültürel değerlere uymaları beklenir.</a:t>
            </a:r>
          </a:p>
          <a:p>
            <a:pPr>
              <a:buNone/>
            </a:pPr>
            <a:endParaRPr lang="tr-TR" dirty="0"/>
          </a:p>
        </p:txBody>
      </p:sp>
      <p:sp>
        <p:nvSpPr>
          <p:cNvPr id="6" name="5 Slayt Numarası Yer Tutucusu"/>
          <p:cNvSpPr>
            <a:spLocks noGrp="1"/>
          </p:cNvSpPr>
          <p:nvPr>
            <p:ph type="sldNum" sz="quarter" idx="15"/>
          </p:nvPr>
        </p:nvSpPr>
        <p:spPr/>
        <p:txBody>
          <a:bodyPr/>
          <a:lstStyle/>
          <a:p>
            <a:fld id="{B1DEFA8C-F947-479F-BE07-76B6B3F80BF1}" type="slidenum">
              <a:rPr lang="tr-TR" smtClean="0"/>
              <a:pPr/>
              <a:t>13</a:t>
            </a:fld>
            <a:endParaRPr lang="tr-TR"/>
          </a:p>
        </p:txBody>
      </p:sp>
      <p:pic>
        <p:nvPicPr>
          <p:cNvPr id="2050" name="Picture 2" descr="C:\Users\bahar\Desktop\egitim-teknoloji.jpg"/>
          <p:cNvPicPr>
            <a:picLocks noChangeAspect="1" noChangeArrowheads="1"/>
          </p:cNvPicPr>
          <p:nvPr/>
        </p:nvPicPr>
        <p:blipFill>
          <a:blip r:embed="rId2"/>
          <a:srcRect/>
          <a:stretch>
            <a:fillRect/>
          </a:stretch>
        </p:blipFill>
        <p:spPr bwMode="auto">
          <a:xfrm>
            <a:off x="1691680" y="3933056"/>
            <a:ext cx="5441968" cy="2284306"/>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1196752"/>
            <a:ext cx="8183880" cy="5232644"/>
          </a:xfrm>
        </p:spPr>
        <p:txBody>
          <a:bodyPr/>
          <a:lstStyle/>
          <a:p>
            <a:pPr>
              <a:buNone/>
            </a:pPr>
            <a:endParaRPr lang="tr-TR" dirty="0" smtClean="0"/>
          </a:p>
          <a:p>
            <a:pPr algn="just">
              <a:buFont typeface="Wingdings" pitchFamily="2" charset="2"/>
              <a:buChar char="Ø"/>
            </a:pPr>
            <a:r>
              <a:rPr lang="tr-TR" sz="2400" dirty="0" smtClean="0"/>
              <a:t>İlkokul 4 üncü sınıf ile ortaokul ve imam-hatip ortaokullarının bütün sınıflarında puan ortalaması Türkçe dersinden  </a:t>
            </a:r>
            <a:r>
              <a:rPr lang="tr-TR" sz="2400" dirty="0" smtClean="0"/>
              <a:t>70.00</a:t>
            </a:r>
            <a:r>
              <a:rPr lang="tr-TR" sz="2400" dirty="0" smtClean="0"/>
              <a:t>, diğer derslerin her birinden </a:t>
            </a:r>
            <a:r>
              <a:rPr lang="tr-TR" sz="2400" dirty="0" smtClean="0"/>
              <a:t>50.00 </a:t>
            </a:r>
            <a:r>
              <a:rPr lang="tr-TR" sz="2400" dirty="0" smtClean="0"/>
              <a:t>puandan aşağı olmamak şartı ile tüm derslerin dönem ağırlıklı puan ortalaması 70.00-84.99 olanlar "Teşekkür" EK-6, 85.00 puan ve yukarı olanlar "Takdir" EK-7 belgesi ile ödüllendirilir.</a:t>
            </a:r>
          </a:p>
          <a:p>
            <a:pPr>
              <a:buNone/>
            </a:pPr>
            <a:endParaRPr lang="tr-TR" sz="1600" dirty="0"/>
          </a:p>
        </p:txBody>
      </p:sp>
      <p:sp>
        <p:nvSpPr>
          <p:cNvPr id="9" name="8 Slayt Numarası Yer Tutucusu"/>
          <p:cNvSpPr>
            <a:spLocks noGrp="1"/>
          </p:cNvSpPr>
          <p:nvPr>
            <p:ph type="sldNum" sz="quarter" idx="15"/>
          </p:nvPr>
        </p:nvSpPr>
        <p:spPr/>
        <p:txBody>
          <a:bodyPr/>
          <a:lstStyle/>
          <a:p>
            <a:fld id="{B1DEFA8C-F947-479F-BE07-76B6B3F80BF1}" type="slidenum">
              <a:rPr lang="tr-TR" smtClean="0"/>
              <a:pPr/>
              <a:t>14</a:t>
            </a:fld>
            <a:endParaRPr lang="tr-TR"/>
          </a:p>
        </p:txBody>
      </p:sp>
      <p:sp>
        <p:nvSpPr>
          <p:cNvPr id="4" name="3 Dikdörtgen"/>
          <p:cNvSpPr/>
          <p:nvPr/>
        </p:nvSpPr>
        <p:spPr>
          <a:xfrm>
            <a:off x="1123098" y="500042"/>
            <a:ext cx="7060395"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800" b="1" dirty="0" smtClean="0">
                <a:ln/>
                <a:solidFill>
                  <a:schemeClr val="accent3"/>
                </a:solidFill>
              </a:rPr>
              <a:t>    ÖDÜLLER </a:t>
            </a:r>
            <a:r>
              <a:rPr lang="tr-TR" sz="2800" b="1" dirty="0" smtClean="0">
                <a:ln/>
                <a:solidFill>
                  <a:schemeClr val="accent3"/>
                </a:solidFill>
              </a:rPr>
              <a:t>VE ÖDÜLLERİN VERİLMESİ</a:t>
            </a:r>
          </a:p>
          <a:p>
            <a:pPr algn="ctr"/>
            <a:endParaRPr lang="tr-TR" sz="2800" b="1" cap="none" spc="0" dirty="0">
              <a:ln/>
              <a:solidFill>
                <a:schemeClr val="accent3"/>
              </a:solidFill>
              <a:effectLst/>
            </a:endParaRPr>
          </a:p>
        </p:txBody>
      </p:sp>
      <p:pic>
        <p:nvPicPr>
          <p:cNvPr id="3074" name="Picture 2" descr="C:\Users\bahar\Desktop\indir (2).jpg"/>
          <p:cNvPicPr>
            <a:picLocks noChangeAspect="1" noChangeArrowheads="1"/>
          </p:cNvPicPr>
          <p:nvPr/>
        </p:nvPicPr>
        <p:blipFill>
          <a:blip r:embed="rId2"/>
          <a:srcRect/>
          <a:stretch>
            <a:fillRect/>
          </a:stretch>
        </p:blipFill>
        <p:spPr bwMode="auto">
          <a:xfrm>
            <a:off x="1619672" y="4392921"/>
            <a:ext cx="2581275" cy="1771650"/>
          </a:xfrm>
          <a:prstGeom prst="rect">
            <a:avLst/>
          </a:prstGeom>
          <a:noFill/>
        </p:spPr>
      </p:pic>
      <p:pic>
        <p:nvPicPr>
          <p:cNvPr id="3076" name="Picture 4" descr="C:\Users\bahar\Desktop\images (2).jpg"/>
          <p:cNvPicPr>
            <a:picLocks noChangeAspect="1" noChangeArrowheads="1"/>
          </p:cNvPicPr>
          <p:nvPr/>
        </p:nvPicPr>
        <p:blipFill>
          <a:blip r:embed="rId3"/>
          <a:srcRect/>
          <a:stretch>
            <a:fillRect/>
          </a:stretch>
        </p:blipFill>
        <p:spPr bwMode="auto">
          <a:xfrm>
            <a:off x="5004048" y="4365104"/>
            <a:ext cx="2590800" cy="1771650"/>
          </a:xfrm>
          <a:prstGeom prst="rect">
            <a:avLst/>
          </a:prstGeom>
          <a:noFill/>
        </p:spPr>
      </p:pic>
      <p:pic>
        <p:nvPicPr>
          <p:cNvPr id="10" name="Picture 2" descr="G:\RESİMLER\animasyon\32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6" y="188640"/>
            <a:ext cx="1368152" cy="10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706960"/>
          </a:xfrm>
        </p:spPr>
        <p:txBody>
          <a:bodyPr>
            <a:normAutofit/>
          </a:bodyPr>
          <a:lstStyle/>
          <a:p>
            <a:pPr>
              <a:buNone/>
            </a:pPr>
            <a:endParaRPr lang="tr-TR" dirty="0" smtClean="0"/>
          </a:p>
          <a:p>
            <a:pPr>
              <a:buNone/>
            </a:pPr>
            <a:endParaRPr lang="tr-TR" dirty="0" smtClean="0"/>
          </a:p>
          <a:p>
            <a:pPr>
              <a:buNone/>
            </a:pPr>
            <a:r>
              <a:rPr lang="tr-TR" sz="1700" dirty="0" smtClean="0"/>
              <a:t>	</a:t>
            </a:r>
            <a:r>
              <a:rPr lang="tr-TR" sz="2400" dirty="0" smtClean="0"/>
              <a:t>Öğrenciler;</a:t>
            </a:r>
          </a:p>
          <a:p>
            <a:pPr lvl="0" algn="just">
              <a:buFont typeface="Wingdings" pitchFamily="2" charset="2"/>
              <a:buChar char="Ø"/>
            </a:pPr>
            <a:r>
              <a:rPr lang="tr-TR" sz="2400" dirty="0" smtClean="0"/>
              <a:t>Öğrenim gördükleri okulun arması ve rozeti dışında arma, sembol, rozet ve benzeri takılar takamazlar,</a:t>
            </a:r>
          </a:p>
          <a:p>
            <a:pPr lvl="0" algn="just">
              <a:buFont typeface="Wingdings" pitchFamily="2" charset="2"/>
              <a:buChar char="Ø"/>
            </a:pPr>
            <a:r>
              <a:rPr lang="tr-TR" sz="2400" dirty="0" smtClean="0"/>
              <a:t>Okul yönetimi ve okul aile birliğinin belirlediği okul üniforması dışında kıyafet giyemezler,</a:t>
            </a:r>
          </a:p>
          <a:p>
            <a:pPr lvl="0" algn="just">
              <a:buFont typeface="Wingdings" pitchFamily="2" charset="2"/>
              <a:buChar char="Ø"/>
            </a:pPr>
            <a:r>
              <a:rPr lang="tr-TR" sz="2400" dirty="0" smtClean="0"/>
              <a:t>Öğrenciler, beden eğitimi ve spor derslerinde </a:t>
            </a:r>
            <a:r>
              <a:rPr lang="tr-TR" sz="2400" dirty="0" smtClean="0"/>
              <a:t>eşofman giyer, Beden Eğitimi dersi dışındaki derslerde okul üniformasını giyer.</a:t>
            </a:r>
          </a:p>
          <a:p>
            <a:pPr lvl="0" algn="just">
              <a:buFont typeface="Wingdings" pitchFamily="2" charset="2"/>
              <a:buChar char="Ø"/>
            </a:pPr>
            <a:r>
              <a:rPr lang="tr-TR" sz="2400" dirty="0" smtClean="0"/>
              <a:t>Bütün </a:t>
            </a:r>
            <a:r>
              <a:rPr lang="tr-TR" sz="2400" dirty="0" smtClean="0"/>
              <a:t>öğrenciler belirlenen kıyafetleri giymekle sorumludur, giymemek konusunda ısrar eden öğrencilere okul değiştirme yaptırımı uygulanır.</a:t>
            </a:r>
          </a:p>
          <a:p>
            <a:pPr>
              <a:buNone/>
            </a:pPr>
            <a:endParaRPr lang="tr-TR" sz="2400" dirty="0"/>
          </a:p>
        </p:txBody>
      </p:sp>
      <p:sp>
        <p:nvSpPr>
          <p:cNvPr id="6" name="5 Slayt Numarası Yer Tutucusu"/>
          <p:cNvSpPr>
            <a:spLocks noGrp="1"/>
          </p:cNvSpPr>
          <p:nvPr>
            <p:ph type="sldNum" sz="quarter" idx="15"/>
          </p:nvPr>
        </p:nvSpPr>
        <p:spPr/>
        <p:txBody>
          <a:bodyPr/>
          <a:lstStyle/>
          <a:p>
            <a:fld id="{B1DEFA8C-F947-479F-BE07-76B6B3F80BF1}" type="slidenum">
              <a:rPr lang="tr-TR" smtClean="0"/>
              <a:pPr/>
              <a:t>15</a:t>
            </a:fld>
            <a:endParaRPr lang="tr-TR"/>
          </a:p>
        </p:txBody>
      </p:sp>
      <p:sp>
        <p:nvSpPr>
          <p:cNvPr id="4" name="3 Dikdörtgen"/>
          <p:cNvSpPr/>
          <p:nvPr/>
        </p:nvSpPr>
        <p:spPr>
          <a:xfrm>
            <a:off x="1714480" y="642918"/>
            <a:ext cx="5758308"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dirty="0" smtClean="0">
                <a:ln/>
                <a:solidFill>
                  <a:schemeClr val="accent3"/>
                </a:solidFill>
              </a:rPr>
              <a:t>KILIK KIYAFET SINIRLAMALARI</a:t>
            </a:r>
            <a:endParaRPr lang="tr-TR" sz="2400" b="1" cap="none" spc="0" dirty="0">
              <a:ln/>
              <a:solidFill>
                <a:schemeClr val="accent3"/>
              </a:solidFill>
              <a:effectLst/>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541854"/>
          </a:xfrm>
        </p:spPr>
        <p:txBody>
          <a:bodyPr/>
          <a:lstStyle/>
          <a:p>
            <a:pPr>
              <a:buNone/>
            </a:pPr>
            <a:endParaRPr lang="tr-TR" dirty="0" smtClean="0"/>
          </a:p>
          <a:p>
            <a:pPr>
              <a:buNone/>
            </a:pPr>
            <a:endParaRPr lang="tr-TR" dirty="0" smtClean="0"/>
          </a:p>
          <a:p>
            <a:pPr>
              <a:buNone/>
            </a:pPr>
            <a:endParaRPr lang="tr-TR" dirty="0" smtClean="0"/>
          </a:p>
          <a:p>
            <a:pPr>
              <a:buFont typeface="Wingdings" pitchFamily="2" charset="2"/>
              <a:buChar char="Ø"/>
            </a:pPr>
            <a:r>
              <a:rPr lang="tr-TR" sz="2800" dirty="0" smtClean="0"/>
              <a:t>Küçük yaşlardan itibaren görev ve sorumluluk duygularını geliştirmek, okulun yönetim işlerinde görev almalarını sağlamak amacıyla ortaokul ve imam-hatip ortaokulu öğrencileri, okul yerleşim alanı içinde nöbet görevlerini yürütürler.</a:t>
            </a:r>
          </a:p>
          <a:p>
            <a:pPr>
              <a:buNone/>
            </a:pPr>
            <a:endParaRPr lang="tr-TR" sz="1600" dirty="0" smtClean="0"/>
          </a:p>
          <a:p>
            <a:pPr>
              <a:buNone/>
            </a:pPr>
            <a:endParaRPr lang="tr-TR" sz="1600" dirty="0" smtClean="0"/>
          </a:p>
          <a:p>
            <a:pPr>
              <a:buNone/>
            </a:pPr>
            <a:endParaRPr lang="tr-TR" dirty="0" smtClean="0"/>
          </a:p>
          <a:p>
            <a:pPr>
              <a:buNone/>
            </a:pPr>
            <a:endParaRPr lang="tr-TR" dirty="0"/>
          </a:p>
        </p:txBody>
      </p:sp>
      <p:sp>
        <p:nvSpPr>
          <p:cNvPr id="7" name="6 Slayt Numarası Yer Tutucusu"/>
          <p:cNvSpPr>
            <a:spLocks noGrp="1"/>
          </p:cNvSpPr>
          <p:nvPr>
            <p:ph type="sldNum" sz="quarter" idx="15"/>
          </p:nvPr>
        </p:nvSpPr>
        <p:spPr/>
        <p:txBody>
          <a:bodyPr/>
          <a:lstStyle/>
          <a:p>
            <a:fld id="{B1DEFA8C-F947-479F-BE07-76B6B3F80BF1}" type="slidenum">
              <a:rPr lang="tr-TR" smtClean="0"/>
              <a:pPr/>
              <a:t>16</a:t>
            </a:fld>
            <a:endParaRPr lang="tr-TR"/>
          </a:p>
        </p:txBody>
      </p:sp>
      <p:sp>
        <p:nvSpPr>
          <p:cNvPr id="4" name="3 Dikdörtgen"/>
          <p:cNvSpPr/>
          <p:nvPr/>
        </p:nvSpPr>
        <p:spPr>
          <a:xfrm>
            <a:off x="1428728" y="714356"/>
            <a:ext cx="6428362"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dirty="0" smtClean="0">
                <a:ln/>
                <a:solidFill>
                  <a:schemeClr val="accent3"/>
                </a:solidFill>
              </a:rPr>
              <a:t>ÖĞRENCİLERİN NÖBET HİZMETLERİ</a:t>
            </a:r>
          </a:p>
          <a:p>
            <a:pPr algn="ctr"/>
            <a:endParaRPr lang="tr-TR" sz="2400" b="1" cap="none" spc="0" dirty="0">
              <a:ln/>
              <a:solidFill>
                <a:schemeClr val="accent3"/>
              </a:solidFill>
              <a:effectLst/>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470416"/>
          </a:xfrm>
        </p:spPr>
        <p:txBody>
          <a:bodyPr/>
          <a:lstStyle/>
          <a:p>
            <a:pPr>
              <a:buFont typeface="Wingdings" pitchFamily="2" charset="2"/>
              <a:buChar char="Ø"/>
            </a:pPr>
            <a:endParaRPr lang="tr-TR" dirty="0" smtClean="0"/>
          </a:p>
          <a:p>
            <a:pPr>
              <a:buNone/>
            </a:pPr>
            <a:endParaRPr lang="tr-TR" dirty="0" smtClean="0"/>
          </a:p>
          <a:p>
            <a:pPr>
              <a:buFont typeface="Wingdings" pitchFamily="2" charset="2"/>
              <a:buChar char="Ø"/>
            </a:pPr>
            <a:r>
              <a:rPr lang="tr-TR" sz="2400" dirty="0" smtClean="0"/>
              <a:t>Okulun ve öğrencilerin mallarına verilen maddi zararlar, o öğrencinin velisine ödettirilir</a:t>
            </a:r>
            <a:r>
              <a:rPr lang="tr-TR" sz="2400" dirty="0" smtClean="0"/>
              <a:t>.</a:t>
            </a:r>
          </a:p>
          <a:p>
            <a:pPr>
              <a:buFont typeface="Wingdings" pitchFamily="2" charset="2"/>
              <a:buChar char="Ø"/>
            </a:pPr>
            <a:endParaRPr lang="tr-TR" sz="2400" dirty="0" smtClean="0"/>
          </a:p>
          <a:p>
            <a:pPr>
              <a:buFont typeface="Wingdings" pitchFamily="2" charset="2"/>
              <a:buChar char="Ø"/>
            </a:pPr>
            <a:r>
              <a:rPr lang="tr-TR" sz="2400" dirty="0" smtClean="0"/>
              <a:t>(2) Zararın ödenmesinde zorluk çıkaran veliler hakkında, 27/9/2006 tarihli ve 2006/ 11058 sayılı Bakanlar Kurulu Kararıyla yürürlüğe konulan Kamu Zararlarının Tahsiline İlişkin Usul ve Esaslar Hakkında Yönetmelik hükümlerine göre işlem yapılır.</a:t>
            </a:r>
          </a:p>
          <a:p>
            <a:pPr>
              <a:buNone/>
            </a:pPr>
            <a:endParaRPr lang="tr-TR" dirty="0"/>
          </a:p>
        </p:txBody>
      </p:sp>
      <p:sp>
        <p:nvSpPr>
          <p:cNvPr id="7" name="6 Slayt Numarası Yer Tutucusu"/>
          <p:cNvSpPr>
            <a:spLocks noGrp="1"/>
          </p:cNvSpPr>
          <p:nvPr>
            <p:ph type="sldNum" sz="quarter" idx="15"/>
          </p:nvPr>
        </p:nvSpPr>
        <p:spPr/>
        <p:txBody>
          <a:bodyPr/>
          <a:lstStyle/>
          <a:p>
            <a:fld id="{B1DEFA8C-F947-479F-BE07-76B6B3F80BF1}" type="slidenum">
              <a:rPr lang="tr-TR" smtClean="0"/>
              <a:pPr/>
              <a:t>17</a:t>
            </a:fld>
            <a:endParaRPr lang="tr-TR"/>
          </a:p>
        </p:txBody>
      </p:sp>
      <p:sp>
        <p:nvSpPr>
          <p:cNvPr id="4" name="3 Dikdörtgen"/>
          <p:cNvSpPr/>
          <p:nvPr/>
        </p:nvSpPr>
        <p:spPr>
          <a:xfrm>
            <a:off x="1428728" y="571480"/>
            <a:ext cx="6029215"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dirty="0" smtClean="0">
                <a:ln/>
                <a:solidFill>
                  <a:schemeClr val="accent3"/>
                </a:solidFill>
              </a:rPr>
              <a:t>ZARARIN ÖDETİLMESİ</a:t>
            </a:r>
          </a:p>
          <a:p>
            <a:pPr algn="ctr"/>
            <a:endParaRPr lang="tr-TR" sz="3600" b="1" cap="none" spc="0" dirty="0">
              <a:ln/>
              <a:solidFill>
                <a:schemeClr val="accent3"/>
              </a:solidFill>
              <a:effectLst/>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6900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899044"/>
          </a:xfrm>
        </p:spPr>
        <p:txBody>
          <a:bodyPr/>
          <a:lstStyle/>
          <a:p>
            <a:pPr>
              <a:buNone/>
            </a:pPr>
            <a:endParaRPr lang="tr-TR" dirty="0" smtClean="0"/>
          </a:p>
          <a:p>
            <a:pPr>
              <a:buNone/>
            </a:pPr>
            <a:endParaRPr lang="tr-TR" dirty="0" smtClean="0"/>
          </a:p>
          <a:p>
            <a:pPr>
              <a:buNone/>
            </a:pPr>
            <a:endParaRPr lang="tr-TR" sz="1600" dirty="0" smtClean="0"/>
          </a:p>
          <a:p>
            <a:pPr>
              <a:buNone/>
            </a:pPr>
            <a:endParaRPr lang="tr-TR" sz="1600" dirty="0" smtClean="0"/>
          </a:p>
          <a:p>
            <a:pPr algn="just">
              <a:buFont typeface="Wingdings" pitchFamily="2" charset="2"/>
              <a:buChar char="Ø"/>
            </a:pPr>
            <a:r>
              <a:rPr lang="tr-TR" sz="2800" dirty="0" smtClean="0">
                <a:solidFill>
                  <a:srgbClr val="FFFF00"/>
                </a:solidFill>
              </a:rPr>
              <a:t>Ortaokul ve imam-hatip ortaokulu öğrencilerine, olumsuz davranışlarının özelliğine </a:t>
            </a:r>
            <a:r>
              <a:rPr lang="tr-TR" sz="2800" b="1" dirty="0" smtClean="0">
                <a:solidFill>
                  <a:srgbClr val="FFFF00"/>
                </a:solidFill>
              </a:rPr>
              <a:t>göre </a:t>
            </a:r>
            <a:r>
              <a:rPr lang="tr-TR" sz="2800" b="1" u="sng" dirty="0">
                <a:solidFill>
                  <a:srgbClr val="FFFF00"/>
                </a:solidFill>
              </a:rPr>
              <a:t>U</a:t>
            </a:r>
            <a:r>
              <a:rPr lang="tr-TR" sz="2800" b="1" u="sng" dirty="0" smtClean="0">
                <a:solidFill>
                  <a:srgbClr val="FFFF00"/>
                </a:solidFill>
              </a:rPr>
              <a:t>yarma</a:t>
            </a:r>
            <a:r>
              <a:rPr lang="tr-TR" sz="2800" b="1" dirty="0" smtClean="0">
                <a:solidFill>
                  <a:srgbClr val="FFFF00"/>
                </a:solidFill>
              </a:rPr>
              <a:t>, </a:t>
            </a:r>
            <a:r>
              <a:rPr lang="tr-TR" sz="2800" b="1" u="sng" dirty="0">
                <a:solidFill>
                  <a:srgbClr val="FFFF00"/>
                </a:solidFill>
              </a:rPr>
              <a:t>K</a:t>
            </a:r>
            <a:r>
              <a:rPr lang="tr-TR" sz="2800" b="1" u="sng" dirty="0" smtClean="0">
                <a:solidFill>
                  <a:srgbClr val="FFFF00"/>
                </a:solidFill>
              </a:rPr>
              <a:t>ınama</a:t>
            </a:r>
            <a:r>
              <a:rPr lang="tr-TR" sz="2800" b="1" dirty="0" smtClean="0">
                <a:solidFill>
                  <a:srgbClr val="FFFF00"/>
                </a:solidFill>
              </a:rPr>
              <a:t> ve </a:t>
            </a:r>
            <a:r>
              <a:rPr lang="tr-TR" sz="2800" b="1" u="sng" dirty="0">
                <a:solidFill>
                  <a:srgbClr val="FFFF00"/>
                </a:solidFill>
              </a:rPr>
              <a:t>O</a:t>
            </a:r>
            <a:r>
              <a:rPr lang="tr-TR" sz="2800" b="1" u="sng" dirty="0" smtClean="0">
                <a:solidFill>
                  <a:srgbClr val="FFFF00"/>
                </a:solidFill>
              </a:rPr>
              <a:t>kul değiştirme </a:t>
            </a:r>
            <a:r>
              <a:rPr lang="tr-TR" sz="2800" b="1" dirty="0" smtClean="0">
                <a:solidFill>
                  <a:srgbClr val="FFFF00"/>
                </a:solidFill>
              </a:rPr>
              <a:t>yaptırımlarından</a:t>
            </a:r>
            <a:r>
              <a:rPr lang="tr-TR" sz="2800" dirty="0" smtClean="0">
                <a:solidFill>
                  <a:srgbClr val="FFFF00"/>
                </a:solidFill>
              </a:rPr>
              <a:t> biri uygulanır. </a:t>
            </a:r>
          </a:p>
          <a:p>
            <a:pPr marL="0" indent="0" algn="just">
              <a:buNone/>
            </a:pPr>
            <a:endParaRPr lang="tr-TR" sz="2800" dirty="0" smtClean="0">
              <a:solidFill>
                <a:srgbClr val="FFFF00"/>
              </a:solidFill>
            </a:endParaRPr>
          </a:p>
          <a:p>
            <a:pPr algn="just">
              <a:buFont typeface="Wingdings" pitchFamily="2" charset="2"/>
              <a:buChar char="Ø"/>
            </a:pPr>
            <a:r>
              <a:rPr lang="tr-TR" sz="2800" dirty="0" smtClean="0">
                <a:solidFill>
                  <a:srgbClr val="FFFF00"/>
                </a:solidFill>
              </a:rPr>
              <a:t>Yaptırımlar niçin var ?</a:t>
            </a:r>
          </a:p>
          <a:p>
            <a:pPr algn="just">
              <a:buFont typeface="Wingdings" pitchFamily="2" charset="2"/>
              <a:buChar char="Ø"/>
            </a:pPr>
            <a:r>
              <a:rPr lang="tr-TR" sz="2800" dirty="0" smtClean="0">
                <a:solidFill>
                  <a:srgbClr val="FFFF00"/>
                </a:solidFill>
              </a:rPr>
              <a:t>İyi öğrenciysen seni korumak için                    </a:t>
            </a:r>
          </a:p>
          <a:p>
            <a:pPr marL="0" indent="0" algn="just">
              <a:buNone/>
            </a:pPr>
            <a:r>
              <a:rPr lang="tr-TR" sz="2800" dirty="0" smtClean="0">
                <a:solidFill>
                  <a:srgbClr val="FFFF00"/>
                </a:solidFill>
              </a:rPr>
              <a:t> kötü öğrenciysen seni ıslak etmek için var.</a:t>
            </a:r>
            <a:endParaRPr lang="tr-TR" sz="2800" dirty="0">
              <a:solidFill>
                <a:srgbClr val="FFFF00"/>
              </a:solidFill>
            </a:endParaRPr>
          </a:p>
        </p:txBody>
      </p:sp>
      <p:sp>
        <p:nvSpPr>
          <p:cNvPr id="6" name="5 Slayt Numarası Yer Tutucusu"/>
          <p:cNvSpPr>
            <a:spLocks noGrp="1"/>
          </p:cNvSpPr>
          <p:nvPr>
            <p:ph type="sldNum" sz="quarter" idx="15"/>
          </p:nvPr>
        </p:nvSpPr>
        <p:spPr/>
        <p:txBody>
          <a:bodyPr/>
          <a:lstStyle/>
          <a:p>
            <a:fld id="{B1DEFA8C-F947-479F-BE07-76B6B3F80BF1}" type="slidenum">
              <a:rPr lang="tr-TR" smtClean="0"/>
              <a:pPr/>
              <a:t>18</a:t>
            </a:fld>
            <a:endParaRPr lang="tr-TR"/>
          </a:p>
        </p:txBody>
      </p:sp>
      <p:sp>
        <p:nvSpPr>
          <p:cNvPr id="4" name="3 Dikdörtgen"/>
          <p:cNvSpPr/>
          <p:nvPr/>
        </p:nvSpPr>
        <p:spPr>
          <a:xfrm>
            <a:off x="1349307" y="873816"/>
            <a:ext cx="6589689"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dirty="0" smtClean="0">
                <a:ln/>
                <a:solidFill>
                  <a:srgbClr val="FFFF00"/>
                </a:solidFill>
              </a:rPr>
              <a:t>ÖĞRENCİLERİN OLUMSUZ DAVRANIŞLARI </a:t>
            </a:r>
          </a:p>
          <a:p>
            <a:pPr algn="ctr"/>
            <a:r>
              <a:rPr lang="tr-TR" sz="2400" b="1" cap="none" spc="0" dirty="0" smtClean="0">
                <a:ln/>
                <a:solidFill>
                  <a:srgbClr val="FFFF00"/>
                </a:solidFill>
                <a:effectLst/>
              </a:rPr>
              <a:t>VE UYGULANACAK YAPTIRIMLAR</a:t>
            </a:r>
            <a:endParaRPr lang="tr-TR" sz="2400" b="1" cap="none" spc="0" dirty="0">
              <a:ln/>
              <a:solidFill>
                <a:srgbClr val="FFFF00"/>
              </a:solidFill>
              <a:effectLst/>
            </a:endParaRPr>
          </a:p>
        </p:txBody>
      </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418" y="3717032"/>
            <a:ext cx="2088232" cy="1187625"/>
          </a:xfrm>
          <a:prstGeom prst="rect">
            <a:avLst/>
          </a:prstGeom>
        </p:spPr>
      </p:pic>
      <p:pic>
        <p:nvPicPr>
          <p:cNvPr id="9" name="Picture 2" descr="G:\RESİMLER\animasyon\angry8.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41398" y="0"/>
            <a:ext cx="15001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Çok Sayıda Belge"/>
          <p:cNvSpPr/>
          <p:nvPr/>
        </p:nvSpPr>
        <p:spPr>
          <a:xfrm>
            <a:off x="1143000" y="642938"/>
            <a:ext cx="6858000" cy="1285875"/>
          </a:xfrm>
          <a:prstGeom prst="flowChartMultidocument">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600" b="1" dirty="0" smtClean="0">
                <a:solidFill>
                  <a:schemeClr val="tx1"/>
                </a:solidFill>
                <a:latin typeface="Comic Sans MS" pitchFamily="66" charset="0"/>
              </a:rPr>
              <a:t>YAPTIRIMLAR</a:t>
            </a:r>
            <a:endParaRPr lang="tr-TR" sz="3600" b="1" dirty="0">
              <a:solidFill>
                <a:schemeClr val="tx1"/>
              </a:solidFill>
              <a:latin typeface="Comic Sans MS" pitchFamily="66" charset="0"/>
            </a:endParaRPr>
          </a:p>
        </p:txBody>
      </p:sp>
      <p:sp>
        <p:nvSpPr>
          <p:cNvPr id="5" name="4 Oval Belirtme Çizgisi"/>
          <p:cNvSpPr/>
          <p:nvPr/>
        </p:nvSpPr>
        <p:spPr>
          <a:xfrm>
            <a:off x="1071563" y="3000375"/>
            <a:ext cx="2143125" cy="1714500"/>
          </a:xfrm>
          <a:prstGeom prst="wedgeEllipseCallout">
            <a:avLst>
              <a:gd name="adj1" fmla="val 59836"/>
              <a:gd name="adj2" fmla="val -105478"/>
            </a:avLst>
          </a:prstGeom>
          <a:solidFill>
            <a:schemeClr val="bg1"/>
          </a:solidFill>
          <a:ln w="508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UYARMA</a:t>
            </a:r>
          </a:p>
        </p:txBody>
      </p:sp>
      <p:sp>
        <p:nvSpPr>
          <p:cNvPr id="6" name="5 Oval Belirtme Çizgisi"/>
          <p:cNvSpPr/>
          <p:nvPr/>
        </p:nvSpPr>
        <p:spPr>
          <a:xfrm>
            <a:off x="5643563" y="3143250"/>
            <a:ext cx="2143125" cy="1714500"/>
          </a:xfrm>
          <a:prstGeom prst="wedgeEllipseCallout">
            <a:avLst>
              <a:gd name="adj1" fmla="val -57005"/>
              <a:gd name="adj2" fmla="val -120247"/>
            </a:avLst>
          </a:prstGeom>
          <a:solidFill>
            <a:schemeClr val="bg1"/>
          </a:solidFill>
          <a:ln w="508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KINAMA</a:t>
            </a:r>
          </a:p>
        </p:txBody>
      </p:sp>
      <p:sp>
        <p:nvSpPr>
          <p:cNvPr id="7" name="6 Oval Belirtme Çizgisi"/>
          <p:cNvSpPr/>
          <p:nvPr/>
        </p:nvSpPr>
        <p:spPr>
          <a:xfrm>
            <a:off x="3071813" y="4643438"/>
            <a:ext cx="2857500" cy="1285875"/>
          </a:xfrm>
          <a:prstGeom prst="wedgeEllipseCallout">
            <a:avLst>
              <a:gd name="adj1" fmla="val -1374"/>
              <a:gd name="adj2" fmla="val -191631"/>
            </a:avLst>
          </a:prstGeom>
          <a:solidFill>
            <a:schemeClr val="bg1"/>
          </a:solidFill>
          <a:ln w="508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OKUL DEĞİŞTİRME</a:t>
            </a:r>
          </a:p>
        </p:txBody>
      </p:sp>
    </p:spTree>
    <p:extLst>
      <p:ext uri="{BB962C8B-B14F-4D97-AF65-F5344CB8AC3E}">
        <p14:creationId xmlns:p14="http://schemas.microsoft.com/office/powerpoint/2010/main" val="4168781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B1DEFA8C-F947-479F-BE07-76B6B3F80BF1}" type="slidenum">
              <a:rPr lang="tr-TR" smtClean="0"/>
              <a:pPr/>
              <a:t>2</a:t>
            </a:fld>
            <a:endParaRPr lang="tr-TR"/>
          </a:p>
        </p:txBody>
      </p:sp>
      <p:sp>
        <p:nvSpPr>
          <p:cNvPr id="5" name="Metin kutusu 4"/>
          <p:cNvSpPr txBox="1"/>
          <p:nvPr/>
        </p:nvSpPr>
        <p:spPr>
          <a:xfrm>
            <a:off x="2735288" y="476672"/>
            <a:ext cx="6408712" cy="5232202"/>
          </a:xfrm>
          <a:prstGeom prst="rect">
            <a:avLst/>
          </a:prstGeom>
          <a:noFill/>
        </p:spPr>
        <p:txBody>
          <a:bodyPr wrap="square" rtlCol="0">
            <a:spAutoFit/>
          </a:bodyPr>
          <a:lstStyle/>
          <a:p>
            <a:r>
              <a:rPr lang="tr-TR" sz="2800" dirty="0" smtClean="0"/>
              <a:t>İÇİNDEKİLER</a:t>
            </a:r>
            <a:r>
              <a:rPr lang="tr-TR" dirty="0" smtClean="0"/>
              <a:t/>
            </a:r>
            <a:br>
              <a:rPr lang="tr-TR" dirty="0" smtClean="0"/>
            </a:br>
            <a:r>
              <a:rPr lang="tr-TR" dirty="0" smtClean="0"/>
              <a:t/>
            </a:r>
            <a:br>
              <a:rPr lang="tr-TR" dirty="0" smtClean="0"/>
            </a:br>
            <a:r>
              <a:rPr lang="tr-TR" sz="2800" dirty="0" smtClean="0">
                <a:latin typeface="Cambria" pitchFamily="18" charset="0"/>
              </a:rPr>
              <a:t>1. Eğitim ve Öğretimin amaçları</a:t>
            </a:r>
            <a:br>
              <a:rPr lang="tr-TR" sz="2800" dirty="0" smtClean="0">
                <a:latin typeface="Cambria" pitchFamily="18" charset="0"/>
              </a:rPr>
            </a:br>
            <a:r>
              <a:rPr lang="tr-TR" sz="2800" dirty="0" smtClean="0">
                <a:latin typeface="Cambria" pitchFamily="18" charset="0"/>
              </a:rPr>
              <a:t>2. Okullarda genel düzen</a:t>
            </a:r>
          </a:p>
          <a:p>
            <a:r>
              <a:rPr lang="tr-TR" sz="2800" dirty="0" smtClean="0">
                <a:latin typeface="Cambria" pitchFamily="18" charset="0"/>
              </a:rPr>
              <a:t>3. Öğrenci nakil işlemleri</a:t>
            </a:r>
          </a:p>
          <a:p>
            <a:r>
              <a:rPr lang="tr-TR" sz="2800" dirty="0" smtClean="0">
                <a:latin typeface="Cambria" pitchFamily="18" charset="0"/>
              </a:rPr>
              <a:t>4. Öğrenci devam-devamsızlık</a:t>
            </a:r>
            <a:br>
              <a:rPr lang="tr-TR" sz="2800" dirty="0" smtClean="0">
                <a:latin typeface="Cambria" pitchFamily="18" charset="0"/>
              </a:rPr>
            </a:br>
            <a:r>
              <a:rPr lang="tr-TR" sz="2800" dirty="0" smtClean="0">
                <a:latin typeface="Cambria" pitchFamily="18" charset="0"/>
              </a:rPr>
              <a:t>5. Ölçme Ve Değerlendirme</a:t>
            </a:r>
          </a:p>
          <a:p>
            <a:r>
              <a:rPr lang="tr-TR" sz="2800" dirty="0" smtClean="0">
                <a:latin typeface="Cambria" pitchFamily="18" charset="0"/>
              </a:rPr>
              <a:t>6. Öğrenciden beklenen davranışlar</a:t>
            </a:r>
            <a:br>
              <a:rPr lang="tr-TR" sz="2800" dirty="0" smtClean="0">
                <a:latin typeface="Cambria" pitchFamily="18" charset="0"/>
              </a:rPr>
            </a:br>
            <a:r>
              <a:rPr lang="tr-TR" sz="2800" dirty="0" smtClean="0">
                <a:latin typeface="Cambria" pitchFamily="18" charset="0"/>
              </a:rPr>
              <a:t>7. Ödüllendirme</a:t>
            </a:r>
            <a:br>
              <a:rPr lang="tr-TR" sz="2800" dirty="0" smtClean="0">
                <a:latin typeface="Cambria" pitchFamily="18" charset="0"/>
              </a:rPr>
            </a:br>
            <a:r>
              <a:rPr lang="tr-TR" sz="2800" dirty="0" smtClean="0">
                <a:latin typeface="Cambria" pitchFamily="18" charset="0"/>
              </a:rPr>
              <a:t>8. Öğrenci Yaptırımları</a:t>
            </a:r>
          </a:p>
          <a:p>
            <a:r>
              <a:rPr lang="tr-TR" sz="2800" dirty="0" smtClean="0">
                <a:latin typeface="Cambria" pitchFamily="18" charset="0"/>
              </a:rPr>
              <a:t>9. Dilek ve Temenniler</a:t>
            </a:r>
          </a:p>
          <a:p>
            <a:r>
              <a:rPr lang="tr-TR" dirty="0" smtClean="0"/>
              <a:t/>
            </a:r>
            <a:br>
              <a:rPr lang="tr-TR" dirty="0" smtClean="0"/>
            </a:b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05064"/>
            <a:ext cx="2376264" cy="2236484"/>
          </a:xfrm>
          <a:prstGeom prst="rect">
            <a:avLst/>
          </a:prstGeom>
        </p:spPr>
      </p:pic>
    </p:spTree>
    <p:extLst>
      <p:ext uri="{BB962C8B-B14F-4D97-AF65-F5344CB8AC3E}">
        <p14:creationId xmlns:p14="http://schemas.microsoft.com/office/powerpoint/2010/main" val="4211020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duotone>
              <a:schemeClr val="bg2">
                <a:shade val="12000"/>
                <a:satMod val="240000"/>
              </a:schemeClr>
              <a:schemeClr val="bg2">
                <a:tint val="65000"/>
              </a:schemeClr>
            </a:duotone>
            <a:lum/>
          </a:blip>
          <a:srcRect/>
          <a:stretch>
            <a:fillRect/>
          </a:stretch>
        </a:blipFill>
        <a:effectLst/>
      </p:bgPr>
    </p:bg>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4071938" y="2814638"/>
            <a:ext cx="4357687" cy="2686050"/>
          </a:xfrm>
        </p:spPr>
        <p:txBody>
          <a:bodyPr/>
          <a:lstStyle/>
          <a:p>
            <a:pPr marL="0" indent="0" eaLnBrk="1" hangingPunct="1">
              <a:buNone/>
            </a:pPr>
            <a:endParaRPr lang="tr-TR" b="1" dirty="0" smtClean="0">
              <a:latin typeface="Comic Sans MS" pitchFamily="66" charset="0"/>
            </a:endParaRPr>
          </a:p>
          <a:p>
            <a:pPr eaLnBrk="1" hangingPunct="1"/>
            <a:endParaRPr lang="tr-TR" b="1" dirty="0" smtClean="0">
              <a:latin typeface="Comic Sans MS" pitchFamily="66" charset="0"/>
            </a:endParaRPr>
          </a:p>
        </p:txBody>
      </p:sp>
      <p:sp>
        <p:nvSpPr>
          <p:cNvPr id="5" name="4 Aşağı Bükülmüş Şerit"/>
          <p:cNvSpPr/>
          <p:nvPr/>
        </p:nvSpPr>
        <p:spPr>
          <a:xfrm>
            <a:off x="395536" y="1052736"/>
            <a:ext cx="8429625" cy="2160240"/>
          </a:xfrm>
          <a:prstGeom prst="ellipseRibbon">
            <a:avLst/>
          </a:prstGeom>
          <a:noFill/>
          <a:ln w="889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800" b="1" dirty="0">
                <a:solidFill>
                  <a:schemeClr val="tx1"/>
                </a:solidFill>
                <a:latin typeface="Comic Sans MS" pitchFamily="66" charset="0"/>
              </a:rPr>
              <a:t>UYARMA</a:t>
            </a:r>
            <a:endParaRPr lang="tr-TR" sz="3200" b="1" dirty="0">
              <a:solidFill>
                <a:schemeClr val="tx1"/>
              </a:solidFill>
              <a:latin typeface="Comic Sans MS" pitchFamily="66"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156" y="3933056"/>
            <a:ext cx="3456384" cy="2448272"/>
          </a:xfrm>
          <a:prstGeom prst="rect">
            <a:avLst/>
          </a:prstGeom>
        </p:spPr>
      </p:pic>
    </p:spTree>
    <p:extLst>
      <p:ext uri="{BB962C8B-B14F-4D97-AF65-F5344CB8AC3E}">
        <p14:creationId xmlns:p14="http://schemas.microsoft.com/office/powerpoint/2010/main" val="937358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613292"/>
          </a:xfrm>
        </p:spPr>
        <p:txBody>
          <a:bodyPr/>
          <a:lstStyle/>
          <a:p>
            <a:pPr>
              <a:buNone/>
            </a:pPr>
            <a:endParaRPr lang="tr-TR" sz="1600" dirty="0" smtClean="0"/>
          </a:p>
          <a:p>
            <a:pPr marL="342900" indent="-342900">
              <a:buAutoNum type="alphaUcParenR"/>
            </a:pPr>
            <a:r>
              <a:rPr lang="tr-TR" sz="2400" b="1" dirty="0" smtClean="0">
                <a:solidFill>
                  <a:srgbClr val="FFFF00"/>
                </a:solidFill>
              </a:rPr>
              <a:t>UYARMA YAPTIRIMI GEREKTİRECEK DAVRANIŞLAR</a:t>
            </a:r>
          </a:p>
          <a:p>
            <a:pPr marL="0" indent="0">
              <a:buNone/>
            </a:pPr>
            <a:endParaRPr lang="tr-TR" sz="1600" dirty="0" smtClean="0"/>
          </a:p>
          <a:p>
            <a:pPr algn="just">
              <a:buFont typeface="Wingdings" pitchFamily="2" charset="2"/>
              <a:buChar char="Ø"/>
            </a:pPr>
            <a:r>
              <a:rPr lang="tr-TR" sz="1600" dirty="0" smtClean="0"/>
              <a:t>Derse ve diğer etkinliklere vaktinde gelmemek ve geçerli bir neden olmaksızın bu davranışı tekrar etmek,</a:t>
            </a:r>
          </a:p>
          <a:p>
            <a:pPr algn="just">
              <a:buFont typeface="Wingdings" pitchFamily="2" charset="2"/>
              <a:buChar char="Ø"/>
            </a:pPr>
            <a:r>
              <a:rPr lang="tr-TR" sz="1600" dirty="0" smtClean="0"/>
              <a:t>Okula özürsüz devamsızlığını, özür bildirim formu ya da raporla belgelendirmemek, bunu alışkanlık hâline getirmek, okul yönetimi tarafından verilen izin süresini özürsüz uzatmak,</a:t>
            </a:r>
          </a:p>
          <a:p>
            <a:pPr>
              <a:buFont typeface="Wingdings" pitchFamily="2" charset="2"/>
              <a:buChar char="Ø"/>
            </a:pPr>
            <a:r>
              <a:rPr lang="tr-TR" sz="1600" dirty="0" smtClean="0"/>
              <a:t>Yalan </a:t>
            </a:r>
            <a:r>
              <a:rPr lang="tr-TR" sz="1600" dirty="0" smtClean="0"/>
              <a:t>söylemek</a:t>
            </a:r>
          </a:p>
          <a:p>
            <a:pPr algn="just">
              <a:buFont typeface="Wingdings" pitchFamily="2" charset="2"/>
              <a:buChar char="Ø"/>
            </a:pPr>
            <a:r>
              <a:rPr lang="tr-TR" sz="1600" dirty="0"/>
              <a:t>Duvarları, sıraları ve okul çevresini kirletmek,</a:t>
            </a:r>
          </a:p>
          <a:p>
            <a:pPr algn="just">
              <a:buFont typeface="Wingdings" pitchFamily="2" charset="2"/>
              <a:buChar char="Ø"/>
            </a:pPr>
            <a:r>
              <a:rPr lang="tr-TR" sz="1600" dirty="0"/>
              <a:t>Görgü kurallarına uymamak,</a:t>
            </a:r>
          </a:p>
          <a:p>
            <a:pPr algn="just">
              <a:buFont typeface="Wingdings" pitchFamily="2" charset="2"/>
              <a:buChar char="Ø"/>
            </a:pPr>
            <a:r>
              <a:rPr lang="tr-TR" sz="1600" dirty="0"/>
              <a:t>Okul kütüphanesinden veya laboratuvarlardan aldığı kitap, araç, gereç ve malzemeyi zamanında teslim etmemek veya geri vermemek,</a:t>
            </a:r>
          </a:p>
          <a:p>
            <a:pPr algn="just">
              <a:buFont typeface="Wingdings" pitchFamily="2" charset="2"/>
              <a:buChar char="Ø"/>
            </a:pPr>
            <a:r>
              <a:rPr lang="tr-TR" sz="1600" dirty="0"/>
              <a:t>Derslerde cep telefonunu açık bulundurmak.</a:t>
            </a:r>
          </a:p>
          <a:p>
            <a:pPr>
              <a:buFont typeface="Wingdings" pitchFamily="2" charset="2"/>
              <a:buChar char="Ø"/>
            </a:pPr>
            <a:endParaRPr lang="tr-TR" sz="1600" dirty="0"/>
          </a:p>
        </p:txBody>
      </p:sp>
      <p:sp>
        <p:nvSpPr>
          <p:cNvPr id="8" name="7 Slayt Numarası Yer Tutucusu"/>
          <p:cNvSpPr>
            <a:spLocks noGrp="1"/>
          </p:cNvSpPr>
          <p:nvPr>
            <p:ph type="sldNum" sz="quarter" idx="15"/>
          </p:nvPr>
        </p:nvSpPr>
        <p:spPr/>
        <p:txBody>
          <a:bodyPr/>
          <a:lstStyle/>
          <a:p>
            <a:fld id="{B1DEFA8C-F947-479F-BE07-76B6B3F80BF1}" type="slidenum">
              <a:rPr lang="tr-TR" smtClean="0"/>
              <a:pPr/>
              <a:t>21</a:t>
            </a:fld>
            <a:endParaRPr lang="tr-TR"/>
          </a:p>
        </p:txBody>
      </p:sp>
      <p:sp>
        <p:nvSpPr>
          <p:cNvPr id="4" name="3 Dikdörtgen"/>
          <p:cNvSpPr/>
          <p:nvPr/>
        </p:nvSpPr>
        <p:spPr>
          <a:xfrm>
            <a:off x="4151709" y="642918"/>
            <a:ext cx="774571"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cap="none" spc="0" dirty="0" smtClean="0">
                <a:ln/>
                <a:solidFill>
                  <a:schemeClr val="accent3"/>
                </a:solidFill>
                <a:effectLst/>
              </a:rPr>
              <a:t>        </a:t>
            </a:r>
            <a:endParaRPr lang="tr-TR" sz="2400" b="1" cap="none" spc="0" dirty="0">
              <a:ln/>
              <a:solidFill>
                <a:schemeClr val="accent3"/>
              </a:solidFill>
              <a:effectLst/>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şağı Bükülmüş Şerit"/>
          <p:cNvSpPr/>
          <p:nvPr/>
        </p:nvSpPr>
        <p:spPr>
          <a:xfrm>
            <a:off x="357188" y="785813"/>
            <a:ext cx="8429625" cy="1714500"/>
          </a:xfrm>
          <a:prstGeom prst="ellipseRibbon">
            <a:avLst/>
          </a:prstGeom>
          <a:noFill/>
          <a:ln w="889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800" b="1" dirty="0">
                <a:solidFill>
                  <a:schemeClr val="tx1"/>
                </a:solidFill>
                <a:latin typeface="Comic Sans MS" pitchFamily="66" charset="0"/>
              </a:rPr>
              <a:t>KINAMA</a:t>
            </a:r>
            <a:endParaRPr lang="tr-TR" sz="3200" b="1" dirty="0">
              <a:solidFill>
                <a:schemeClr val="tx1"/>
              </a:solidFill>
              <a:latin typeface="Comic Sans MS" pitchFamily="66" charset="0"/>
            </a:endParaRPr>
          </a:p>
        </p:txBody>
      </p:sp>
      <p:pic>
        <p:nvPicPr>
          <p:cNvPr id="32771" name="Picture 2" descr="D:\akarçay için veri dosyası\resim\248x1852233_m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940050"/>
            <a:ext cx="4071938"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285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970482"/>
          </a:xfrm>
        </p:spPr>
        <p:txBody>
          <a:bodyPr>
            <a:normAutofit/>
          </a:bodyPr>
          <a:lstStyle/>
          <a:p>
            <a:pPr>
              <a:buNone/>
            </a:pPr>
            <a:endParaRPr lang="tr-TR" dirty="0" smtClean="0"/>
          </a:p>
          <a:p>
            <a:pPr>
              <a:buNone/>
            </a:pPr>
            <a:r>
              <a:rPr lang="tr-TR" dirty="0" smtClean="0">
                <a:solidFill>
                  <a:srgbClr val="FFFF00"/>
                </a:solidFill>
              </a:rPr>
              <a:t>B) KINAMA YAPTIRIMI GEREKTİREN DAVRANIŞLAR</a:t>
            </a:r>
          </a:p>
          <a:p>
            <a:pPr>
              <a:buNone/>
            </a:pPr>
            <a:endParaRPr lang="tr-TR" dirty="0" smtClean="0"/>
          </a:p>
          <a:p>
            <a:pPr algn="just">
              <a:buFont typeface="Wingdings" pitchFamily="2" charset="2"/>
              <a:buChar char="Ø"/>
            </a:pPr>
            <a:r>
              <a:rPr lang="tr-TR" sz="2000" dirty="0" smtClean="0"/>
              <a:t>Yöneticilere, öğretmenlere, görevlilere ve arkadaşlarına kaba ve saygısız davranmak,</a:t>
            </a:r>
          </a:p>
          <a:p>
            <a:pPr algn="just">
              <a:buFont typeface="Wingdings" pitchFamily="2" charset="2"/>
              <a:buChar char="Ø"/>
            </a:pPr>
            <a:r>
              <a:rPr lang="tr-TR" sz="2000" dirty="0" smtClean="0"/>
              <a:t>Okulun kurallarını dikkate almayarak kuralları ve ders ortamını bozmak, ders ve ders dışı etkinliklerin yapılmasını engellemek,</a:t>
            </a:r>
          </a:p>
          <a:p>
            <a:pPr algn="just">
              <a:buFont typeface="Wingdings" pitchFamily="2" charset="2"/>
              <a:buChar char="Ø"/>
            </a:pPr>
            <a:r>
              <a:rPr lang="tr-TR" sz="2000" dirty="0" smtClean="0"/>
              <a:t>Okul yönetimini yanlış bilgilendirmek, yalan söylemeyi alışkanlık hâline getirmek,</a:t>
            </a:r>
          </a:p>
          <a:p>
            <a:pPr algn="just">
              <a:buFont typeface="Wingdings" pitchFamily="2" charset="2"/>
              <a:buChar char="Ø"/>
            </a:pPr>
            <a:r>
              <a:rPr lang="tr-TR" sz="2000" dirty="0" smtClean="0"/>
              <a:t>Okulda bulunduğu hâlde törenlere özürsüz olarak katılmamak ve törenlerde uygun olmayan davranışlarda bulunmak,</a:t>
            </a:r>
          </a:p>
          <a:p>
            <a:pPr>
              <a:buFont typeface="Wingdings" pitchFamily="2" charset="2"/>
              <a:buChar char="Ø"/>
            </a:pPr>
            <a:r>
              <a:rPr lang="tr-TR" sz="2000" dirty="0" smtClean="0"/>
              <a:t>Okulda ya da okul dışında sigara içmek,</a:t>
            </a:r>
          </a:p>
          <a:p>
            <a:pPr>
              <a:buNone/>
            </a:pPr>
            <a:endParaRPr lang="tr-TR" dirty="0"/>
          </a:p>
        </p:txBody>
      </p:sp>
      <p:sp>
        <p:nvSpPr>
          <p:cNvPr id="6" name="5 Slayt Numarası Yer Tutucusu"/>
          <p:cNvSpPr>
            <a:spLocks noGrp="1"/>
          </p:cNvSpPr>
          <p:nvPr>
            <p:ph type="sldNum" sz="quarter" idx="15"/>
          </p:nvPr>
        </p:nvSpPr>
        <p:spPr/>
        <p:txBody>
          <a:bodyPr/>
          <a:lstStyle/>
          <a:p>
            <a:fld id="{B1DEFA8C-F947-479F-BE07-76B6B3F80BF1}" type="slidenum">
              <a:rPr lang="tr-TR" smtClean="0"/>
              <a:pPr/>
              <a:t>23</a:t>
            </a:fld>
            <a:endParaRPr lang="tr-T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6041920"/>
          </a:xfrm>
        </p:spPr>
        <p:txBody>
          <a:bodyPr>
            <a:normAutofit/>
          </a:bodyPr>
          <a:lstStyle/>
          <a:p>
            <a:pPr marL="342900" indent="-342900" algn="just">
              <a:buFont typeface="Wingdings" pitchFamily="2" charset="2"/>
              <a:buChar char="Ø"/>
            </a:pPr>
            <a:r>
              <a:rPr lang="tr-TR" sz="1800" dirty="0" smtClean="0"/>
              <a:t>Okulun ve öğrencilerin eşya, araç ve gerecine kasıtlı olarak zarar vermek,</a:t>
            </a:r>
          </a:p>
          <a:p>
            <a:pPr marL="342900" indent="-342900" algn="just">
              <a:buFont typeface="Wingdings" pitchFamily="2" charset="2"/>
              <a:buChar char="Ø"/>
            </a:pPr>
            <a:r>
              <a:rPr lang="tr-TR" sz="1800" dirty="0" smtClean="0"/>
              <a:t>Dersin veya ders dışı faaliyetlerin akışını ve düzenini bozacak davranışlarda bulunmak,</a:t>
            </a:r>
          </a:p>
          <a:p>
            <a:pPr marL="342900" indent="-342900" algn="just">
              <a:buFont typeface="Wingdings" pitchFamily="2" charset="2"/>
              <a:buChar char="Ø"/>
            </a:pPr>
            <a:r>
              <a:rPr lang="tr-TR" sz="1800" dirty="0" smtClean="0"/>
              <a:t>Okul ile ilgili mekân ve malzemeyi izinsiz ve eğitimin amaçları dışında kullanmak,</a:t>
            </a:r>
          </a:p>
          <a:p>
            <a:pPr marL="342900" indent="-342900" algn="just">
              <a:buFont typeface="Wingdings" pitchFamily="2" charset="2"/>
              <a:buChar char="Ø"/>
            </a:pPr>
            <a:r>
              <a:rPr lang="tr-TR" sz="1800" dirty="0" smtClean="0"/>
              <a:t>Yatılı bölge ortaokullarında, izinsiz olarak okulu terk etmek ve gece dışarıda kalmak,</a:t>
            </a:r>
          </a:p>
          <a:p>
            <a:pPr marL="342900" indent="-342900" algn="just">
              <a:buFont typeface="Wingdings" pitchFamily="2" charset="2"/>
              <a:buChar char="Ø"/>
            </a:pPr>
            <a:r>
              <a:rPr lang="tr-TR" sz="1800" dirty="0" smtClean="0"/>
              <a:t>Sınavda kopya çekmek veya kopya vermek</a:t>
            </a:r>
            <a:r>
              <a:rPr lang="tr-TR" sz="1800" dirty="0" smtClean="0"/>
              <a:t>.</a:t>
            </a:r>
          </a:p>
          <a:p>
            <a:pPr>
              <a:buFont typeface="Wingdings" pitchFamily="2" charset="2"/>
              <a:buChar char="Ø"/>
            </a:pPr>
            <a:r>
              <a:rPr lang="tr-TR" sz="1800" dirty="0"/>
              <a:t>Resmî evrakta değişiklik yapmak,</a:t>
            </a:r>
          </a:p>
          <a:p>
            <a:pPr>
              <a:buFont typeface="Wingdings" pitchFamily="2" charset="2"/>
              <a:buChar char="Ø"/>
            </a:pPr>
            <a:r>
              <a:rPr lang="tr-TR" sz="1800" dirty="0"/>
              <a:t>Okulda kavga etmek,</a:t>
            </a:r>
          </a:p>
          <a:p>
            <a:pPr>
              <a:buFont typeface="Wingdings" pitchFamily="2" charset="2"/>
              <a:buChar char="Ø"/>
            </a:pPr>
            <a:r>
              <a:rPr lang="tr-TR" sz="1800" dirty="0"/>
              <a:t>Okul içinde izinsiz görüntü ve ses kaydetmek,</a:t>
            </a:r>
          </a:p>
          <a:p>
            <a:pPr>
              <a:buFont typeface="Wingdings" pitchFamily="2" charset="2"/>
              <a:buChar char="Ø"/>
            </a:pPr>
            <a:r>
              <a:rPr lang="tr-TR" sz="1800" dirty="0"/>
              <a:t>Başkasının malını haberi olmadan almak,</a:t>
            </a:r>
          </a:p>
          <a:p>
            <a:pPr marL="342900" indent="-342900" algn="just">
              <a:buFont typeface="Wingdings" pitchFamily="2" charset="2"/>
              <a:buChar char="Ø"/>
            </a:pPr>
            <a:endParaRPr lang="tr-TR" sz="1800" dirty="0" smtClean="0"/>
          </a:p>
          <a:p>
            <a:pPr>
              <a:buNone/>
            </a:pPr>
            <a:endParaRPr lang="tr-TR" dirty="0"/>
          </a:p>
        </p:txBody>
      </p:sp>
      <p:sp>
        <p:nvSpPr>
          <p:cNvPr id="7" name="6 Slayt Numarası Yer Tutucusu"/>
          <p:cNvSpPr>
            <a:spLocks noGrp="1"/>
          </p:cNvSpPr>
          <p:nvPr>
            <p:ph type="sldNum" sz="quarter" idx="15"/>
          </p:nvPr>
        </p:nvSpPr>
        <p:spPr/>
        <p:txBody>
          <a:bodyPr/>
          <a:lstStyle/>
          <a:p>
            <a:fld id="{B1DEFA8C-F947-479F-BE07-76B6B3F80BF1}" type="slidenum">
              <a:rPr lang="tr-TR" smtClean="0"/>
              <a:pPr/>
              <a:t>24</a:t>
            </a:fld>
            <a:endParaRPr lang="tr-TR"/>
          </a:p>
        </p:txBody>
      </p:sp>
      <p:pic>
        <p:nvPicPr>
          <p:cNvPr id="8195" name="Picture 3" descr="C:\Users\bahar\Desktop\images (4).jpg"/>
          <p:cNvPicPr>
            <a:picLocks noChangeAspect="1" noChangeArrowheads="1"/>
          </p:cNvPicPr>
          <p:nvPr/>
        </p:nvPicPr>
        <p:blipFill>
          <a:blip r:embed="rId2"/>
          <a:srcRect/>
          <a:stretch>
            <a:fillRect/>
          </a:stretch>
        </p:blipFill>
        <p:spPr bwMode="auto">
          <a:xfrm>
            <a:off x="3995936" y="4869160"/>
            <a:ext cx="5040560" cy="1491648"/>
          </a:xfrm>
          <a:prstGeom prst="rect">
            <a:avLst/>
          </a:prstGeom>
          <a:noFill/>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457200" y="1285875"/>
            <a:ext cx="8229600" cy="1143000"/>
          </a:xfrm>
        </p:spPr>
        <p:txBody>
          <a:bodyPr/>
          <a:lstStyle/>
          <a:p>
            <a:pPr eaLnBrk="1" hangingPunct="1"/>
            <a:r>
              <a:rPr lang="tr-TR" b="1" dirty="0" smtClean="0">
                <a:latin typeface="Times New Roman" pitchFamily="18" charset="0"/>
                <a:cs typeface="Times New Roman" pitchFamily="18" charset="0"/>
              </a:rPr>
              <a:t>             </a:t>
            </a:r>
            <a:r>
              <a:rPr lang="tr-TR" sz="4400" b="1" dirty="0" smtClean="0">
                <a:latin typeface="Cambria" pitchFamily="18" charset="0"/>
                <a:cs typeface="Times New Roman" pitchFamily="18" charset="0"/>
              </a:rPr>
              <a:t>OKUL </a:t>
            </a:r>
            <a:r>
              <a:rPr lang="tr-TR" sz="4400" b="1" dirty="0" smtClean="0">
                <a:latin typeface="Cambria" pitchFamily="18" charset="0"/>
                <a:cs typeface="Times New Roman" pitchFamily="18" charset="0"/>
              </a:rPr>
              <a:t>DEĞİŞTİRME</a:t>
            </a:r>
          </a:p>
        </p:txBody>
      </p:sp>
      <p:pic>
        <p:nvPicPr>
          <p:cNvPr id="39939" name="Picture 2" descr="G:\RESİMLER\animasyon\uzgun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2428875"/>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505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613292"/>
          </a:xfrm>
        </p:spPr>
        <p:txBody>
          <a:bodyPr>
            <a:normAutofit/>
          </a:bodyPr>
          <a:lstStyle/>
          <a:p>
            <a:pPr>
              <a:buNone/>
            </a:pPr>
            <a:endParaRPr lang="tr-TR" sz="2000" dirty="0" smtClean="0"/>
          </a:p>
          <a:p>
            <a:pPr>
              <a:buNone/>
            </a:pPr>
            <a:r>
              <a:rPr lang="tr-TR" sz="2000" dirty="0" smtClean="0">
                <a:solidFill>
                  <a:srgbClr val="FFFF00"/>
                </a:solidFill>
              </a:rPr>
              <a:t>C) OKUL DEĞİŞTİRME YAPTIRIMI GEREKTİREN DAVRANIŞLAR</a:t>
            </a:r>
          </a:p>
          <a:p>
            <a:pPr>
              <a:buNone/>
            </a:pPr>
            <a:endParaRPr lang="tr-TR" sz="2000" dirty="0" smtClean="0"/>
          </a:p>
          <a:p>
            <a:pPr>
              <a:buFont typeface="Wingdings" pitchFamily="2" charset="2"/>
              <a:buChar char="Ø"/>
            </a:pPr>
            <a:r>
              <a:rPr lang="tr-TR" sz="2400" dirty="0" smtClean="0"/>
              <a:t>Anayasanın başlangıcında belirtilen temel ilkelere dayalı millî, demokratik, lâik, sosyal ve hukuk devleti niteliklerine aykırı davranışlarda bulunmak veya başkalarını da bu tür davranışlara zorlamak,</a:t>
            </a:r>
          </a:p>
          <a:p>
            <a:pPr>
              <a:buFont typeface="Wingdings" pitchFamily="2" charset="2"/>
              <a:buChar char="Ø"/>
            </a:pPr>
            <a:r>
              <a:rPr lang="tr-TR" sz="2400" dirty="0" smtClean="0"/>
              <a:t>Hakaret, iftira, tehdit veya başkalarını bu gibi davranışlara kışkırtmak,</a:t>
            </a:r>
          </a:p>
          <a:p>
            <a:pPr>
              <a:buFont typeface="Wingdings" pitchFamily="2" charset="2"/>
              <a:buChar char="Ø"/>
            </a:pPr>
            <a:r>
              <a:rPr lang="tr-TR" sz="2400" dirty="0" smtClean="0"/>
              <a:t>Okula yaralayıcı, öldürücü aletler getirmek ve bunları bulundurmak</a:t>
            </a:r>
            <a:r>
              <a:rPr lang="tr-TR" sz="2400" dirty="0" smtClean="0"/>
              <a:t>,</a:t>
            </a:r>
          </a:p>
          <a:p>
            <a:pPr algn="just">
              <a:buFont typeface="Wingdings" pitchFamily="2" charset="2"/>
              <a:buChar char="Ø"/>
            </a:pPr>
            <a:r>
              <a:rPr lang="tr-TR" sz="2400" dirty="0"/>
              <a:t>Okul ve çevresinde kasıtlı olarak yangın çıkarmak,</a:t>
            </a:r>
          </a:p>
          <a:p>
            <a:pPr>
              <a:buFont typeface="Wingdings" pitchFamily="2" charset="2"/>
              <a:buChar char="Ø"/>
            </a:pPr>
            <a:endParaRPr lang="tr-TR" sz="1600" dirty="0" smtClean="0"/>
          </a:p>
          <a:p>
            <a:pPr>
              <a:buNone/>
            </a:pPr>
            <a:endParaRPr lang="tr-TR" dirty="0"/>
          </a:p>
        </p:txBody>
      </p:sp>
      <p:sp>
        <p:nvSpPr>
          <p:cNvPr id="7" name="6 Slayt Numarası Yer Tutucusu"/>
          <p:cNvSpPr>
            <a:spLocks noGrp="1"/>
          </p:cNvSpPr>
          <p:nvPr>
            <p:ph type="sldNum" sz="quarter" idx="15"/>
          </p:nvPr>
        </p:nvSpPr>
        <p:spPr/>
        <p:txBody>
          <a:bodyPr/>
          <a:lstStyle/>
          <a:p>
            <a:fld id="{B1DEFA8C-F947-479F-BE07-76B6B3F80BF1}" type="slidenum">
              <a:rPr lang="tr-TR" smtClean="0"/>
              <a:pPr/>
              <a:t>26</a:t>
            </a:fld>
            <a:endParaRPr lang="tr-T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332656"/>
            <a:ext cx="8229600" cy="5763344"/>
          </a:xfrm>
        </p:spPr>
        <p:txBody>
          <a:bodyPr>
            <a:normAutofit lnSpcReduction="10000"/>
          </a:bodyPr>
          <a:lstStyle/>
          <a:p>
            <a:pPr algn="just">
              <a:buFont typeface="Wingdings" pitchFamily="2" charset="2"/>
              <a:buChar char="Ø"/>
            </a:pPr>
            <a:r>
              <a:rPr lang="tr-TR" sz="2800" dirty="0"/>
              <a:t>Okul ile ilgili mekân ve malzemeyi izinsiz ve eğitim amaçları dışında kullanmayı alışkanlık hâline getirmek,</a:t>
            </a:r>
          </a:p>
          <a:p>
            <a:pPr algn="just">
              <a:buFont typeface="Wingdings" pitchFamily="2" charset="2"/>
              <a:buChar char="Ø"/>
            </a:pPr>
            <a:r>
              <a:rPr lang="tr-TR" sz="2800" dirty="0"/>
              <a:t>Herhangi bir kurum ya da şahıs adına öğrencilerden para toplamak,</a:t>
            </a:r>
          </a:p>
          <a:p>
            <a:pPr>
              <a:buFont typeface="Wingdings" pitchFamily="2" charset="2"/>
              <a:buChar char="Ø"/>
            </a:pPr>
            <a:r>
              <a:rPr lang="tr-TR" sz="2800" dirty="0"/>
              <a:t>Kişi veya grupları dil, ırk, cinsiyet, siyasi düşünce ve inançlarına göre ayırmak, kınamak, kötülemek ve bu tür eylemlere katılmak</a:t>
            </a:r>
            <a:r>
              <a:rPr lang="tr-TR" sz="2800" dirty="0" smtClean="0"/>
              <a:t>,</a:t>
            </a:r>
          </a:p>
          <a:p>
            <a:pPr>
              <a:buFont typeface="Wingdings" pitchFamily="2" charset="2"/>
              <a:buChar char="Ø"/>
            </a:pPr>
            <a:r>
              <a:rPr lang="tr-TR" sz="2800" dirty="0"/>
              <a:t>Başkasının malına zarar vermek, haberi olmadan almayı alışkanlık hâline getirmek,</a:t>
            </a:r>
          </a:p>
          <a:p>
            <a:pPr>
              <a:buFont typeface="Wingdings" pitchFamily="2" charset="2"/>
              <a:buChar char="Ø"/>
            </a:pPr>
            <a:r>
              <a:rPr lang="tr-TR" sz="2800" dirty="0"/>
              <a:t>Okulun bina, eklenti ve donanımlarını, taşınır ve taşınmaz mallarını kasıtlı olarak tahrip etmeyi alışkanlık hâline getirmek,</a:t>
            </a:r>
          </a:p>
          <a:p>
            <a:pPr marL="0" indent="0">
              <a:buNone/>
            </a:pPr>
            <a:endParaRPr lang="tr-TR" dirty="0"/>
          </a:p>
        </p:txBody>
      </p:sp>
      <p:sp>
        <p:nvSpPr>
          <p:cNvPr id="3" name="Slayt Numarası Yer Tutucusu 2"/>
          <p:cNvSpPr>
            <a:spLocks noGrp="1"/>
          </p:cNvSpPr>
          <p:nvPr>
            <p:ph type="sldNum" sz="quarter" idx="15"/>
          </p:nvPr>
        </p:nvSpPr>
        <p:spPr/>
        <p:txBody>
          <a:bodyPr/>
          <a:lstStyle/>
          <a:p>
            <a:fld id="{B1DEFA8C-F947-479F-BE07-76B6B3F80BF1}" type="slidenum">
              <a:rPr lang="tr-TR" smtClean="0"/>
              <a:pPr/>
              <a:t>27</a:t>
            </a:fld>
            <a:endParaRPr lang="tr-TR"/>
          </a:p>
        </p:txBody>
      </p:sp>
    </p:spTree>
    <p:extLst>
      <p:ext uri="{BB962C8B-B14F-4D97-AF65-F5344CB8AC3E}">
        <p14:creationId xmlns:p14="http://schemas.microsoft.com/office/powerpoint/2010/main" val="3585989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541854"/>
          </a:xfrm>
        </p:spPr>
        <p:txBody>
          <a:bodyPr>
            <a:normAutofit/>
          </a:bodyPr>
          <a:lstStyle/>
          <a:p>
            <a:pPr>
              <a:buFont typeface="Wingdings" pitchFamily="2" charset="2"/>
              <a:buChar char="Ø"/>
            </a:pPr>
            <a:r>
              <a:rPr lang="tr-TR" sz="2400" dirty="0" smtClean="0"/>
              <a:t>Okula</a:t>
            </a:r>
            <a:r>
              <a:rPr lang="tr-TR" sz="2400" dirty="0" smtClean="0"/>
              <a:t>, derslere, sınavlara girilmesine, derslerin ve sınavların sağlıklı yapılmasına engel olmak,</a:t>
            </a:r>
          </a:p>
          <a:p>
            <a:pPr>
              <a:buFont typeface="Wingdings" pitchFamily="2" charset="2"/>
              <a:buChar char="Ø"/>
            </a:pPr>
            <a:r>
              <a:rPr lang="tr-TR" sz="2400" dirty="0" smtClean="0"/>
              <a:t>Okul içinde ve dışında okul yöneticilerine, öğretmenlere ve diğer personele ve arkadaşlarına şiddet uygulamak ve saldırıda bulunmak, bu gibi hareketleri düzenlemek veya kışkırtmak,</a:t>
            </a:r>
          </a:p>
          <a:p>
            <a:pPr>
              <a:buFont typeface="Wingdings" pitchFamily="2" charset="2"/>
              <a:buChar char="Ø"/>
            </a:pPr>
            <a:r>
              <a:rPr lang="tr-TR" sz="2400" dirty="0" smtClean="0"/>
              <a:t>Okul ile ilişiği olmayan kişileri okulda veya okula ait yerlerde barındırmak,</a:t>
            </a:r>
          </a:p>
          <a:p>
            <a:pPr>
              <a:buFont typeface="Wingdings" pitchFamily="2" charset="2"/>
              <a:buChar char="Ø"/>
            </a:pPr>
            <a:r>
              <a:rPr lang="tr-TR" sz="2400" dirty="0" smtClean="0"/>
              <a:t>Kendi yerine başkasının sınava girmesini sağlamak, başkasının yerine sınava girmek,</a:t>
            </a:r>
          </a:p>
          <a:p>
            <a:pPr>
              <a:buFont typeface="Wingdings" pitchFamily="2" charset="2"/>
              <a:buChar char="Ø"/>
            </a:pPr>
            <a:r>
              <a:rPr lang="tr-TR" sz="2400" dirty="0" smtClean="0"/>
              <a:t>Kılık </a:t>
            </a:r>
            <a:r>
              <a:rPr lang="tr-TR" sz="2400" dirty="0" smtClean="0"/>
              <a:t>ve kıyafetle ilgili kurallara uymamakta ısrar etmek.</a:t>
            </a:r>
          </a:p>
          <a:p>
            <a:pPr>
              <a:buFont typeface="Wingdings" pitchFamily="2" charset="2"/>
              <a:buChar char="Ø"/>
            </a:pPr>
            <a:endParaRPr lang="tr-TR" sz="1400" dirty="0" smtClean="0"/>
          </a:p>
          <a:p>
            <a:pPr algn="just">
              <a:buNone/>
            </a:pPr>
            <a:endParaRPr lang="tr-TR" sz="1400" dirty="0"/>
          </a:p>
        </p:txBody>
      </p:sp>
      <p:sp>
        <p:nvSpPr>
          <p:cNvPr id="5" name="4 Slayt Numarası Yer Tutucusu"/>
          <p:cNvSpPr>
            <a:spLocks noGrp="1"/>
          </p:cNvSpPr>
          <p:nvPr>
            <p:ph type="sldNum" sz="quarter" idx="15"/>
          </p:nvPr>
        </p:nvSpPr>
        <p:spPr/>
        <p:txBody>
          <a:bodyPr/>
          <a:lstStyle/>
          <a:p>
            <a:fld id="{B1DEFA8C-F947-479F-BE07-76B6B3F80BF1}" type="slidenum">
              <a:rPr lang="tr-TR" smtClean="0"/>
              <a:pPr/>
              <a:t>28</a:t>
            </a:fld>
            <a:endParaRPr lang="tr-T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u="sng" dirty="0"/>
              <a:t>"siber zorbalık" </a:t>
            </a:r>
            <a:r>
              <a:rPr lang="tr-TR" b="1" dirty="0"/>
              <a:t>ve </a:t>
            </a:r>
            <a:r>
              <a:rPr lang="tr-TR" b="1" u="sng" dirty="0"/>
              <a:t>"akran zorbalığı" </a:t>
            </a:r>
            <a:r>
              <a:rPr lang="tr-TR" b="1" dirty="0"/>
              <a:t>fiilleri yapan öğrencilere de disiplin işlemi uygulanacak. Bu fiil yeni düzenlemede, "bilişim araçları veya sosyal medya yoluyla eğitim ve öğretim faaliyetlerine, kişilere ve kurumlara zarar vermek" ile "tekrarlayan çeşitli davranışlarıyla başka bir öğrencinin, sosyal veya duygusal gelişimini olumsuz yönde etkileyecek şekilde akran zorbalığı </a:t>
            </a:r>
            <a:r>
              <a:rPr lang="tr-TR" b="1" dirty="0" smtClean="0"/>
              <a:t>yapmak« </a:t>
            </a:r>
            <a:r>
              <a:rPr lang="tr-TR" b="1" dirty="0"/>
              <a:t> </a:t>
            </a:r>
            <a:r>
              <a:rPr lang="tr-TR" b="1" dirty="0" smtClean="0"/>
              <a:t>şeklindedir. Bu fiili uygulayan öğrencilere disiplin cezası verilecektir. </a:t>
            </a:r>
            <a:endParaRPr lang="tr-TR" dirty="0"/>
          </a:p>
        </p:txBody>
      </p:sp>
      <p:sp>
        <p:nvSpPr>
          <p:cNvPr id="3" name="Slayt Numarası Yer Tutucusu 2"/>
          <p:cNvSpPr>
            <a:spLocks noGrp="1"/>
          </p:cNvSpPr>
          <p:nvPr>
            <p:ph type="sldNum" sz="quarter" idx="15"/>
          </p:nvPr>
        </p:nvSpPr>
        <p:spPr/>
        <p:txBody>
          <a:bodyPr/>
          <a:lstStyle/>
          <a:p>
            <a:fld id="{B1DEFA8C-F947-479F-BE07-76B6B3F80BF1}" type="slidenum">
              <a:rPr lang="tr-TR" smtClean="0"/>
              <a:pPr/>
              <a:t>29</a:t>
            </a:fld>
            <a:endParaRPr lang="tr-TR"/>
          </a:p>
        </p:txBody>
      </p:sp>
      <p:sp>
        <p:nvSpPr>
          <p:cNvPr id="5" name="Başlık 4"/>
          <p:cNvSpPr>
            <a:spLocks noGrp="1"/>
          </p:cNvSpPr>
          <p:nvPr>
            <p:ph type="title"/>
          </p:nvPr>
        </p:nvSpPr>
        <p:spPr/>
        <p:txBody>
          <a:bodyPr>
            <a:normAutofit/>
          </a:bodyPr>
          <a:lstStyle/>
          <a:p>
            <a:r>
              <a:rPr lang="tr-TR" sz="2800" b="1" dirty="0" smtClean="0">
                <a:solidFill>
                  <a:srgbClr val="FFFF00"/>
                </a:solidFill>
                <a:latin typeface="Cambria" pitchFamily="18" charset="0"/>
              </a:rPr>
              <a:t>SİBER ZORBALIK VE AKRAN ZORBALIĞI</a:t>
            </a:r>
            <a:endParaRPr lang="tr-TR" sz="2800" b="1" dirty="0">
              <a:solidFill>
                <a:srgbClr val="FFFF00"/>
              </a:solidFill>
              <a:latin typeface="Cambria"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008" y="5659043"/>
            <a:ext cx="2609850" cy="1084362"/>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39" y="5659043"/>
            <a:ext cx="2619375" cy="1084362"/>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659043"/>
            <a:ext cx="2476500" cy="992187"/>
          </a:xfrm>
          <a:prstGeom prst="rect">
            <a:avLst/>
          </a:prstGeom>
        </p:spPr>
      </p:pic>
    </p:spTree>
    <p:extLst>
      <p:ext uri="{BB962C8B-B14F-4D97-AF65-F5344CB8AC3E}">
        <p14:creationId xmlns:p14="http://schemas.microsoft.com/office/powerpoint/2010/main" val="1653308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980728"/>
            <a:ext cx="8640960" cy="2736305"/>
          </a:xfrm>
        </p:spPr>
        <p:txBody>
          <a:bodyPr>
            <a:normAutofit/>
          </a:bodyPr>
          <a:lstStyle/>
          <a:p>
            <a:pPr algn="just">
              <a:buNone/>
            </a:pPr>
            <a:r>
              <a:rPr lang="tr-TR" dirty="0"/>
              <a:t> </a:t>
            </a:r>
            <a:r>
              <a:rPr lang="tr-TR" dirty="0" smtClean="0"/>
              <a:t>        </a:t>
            </a:r>
          </a:p>
          <a:p>
            <a:pPr algn="just">
              <a:buNone/>
            </a:pPr>
            <a:r>
              <a:rPr lang="tr-TR" dirty="0"/>
              <a:t> </a:t>
            </a:r>
            <a:r>
              <a:rPr lang="tr-TR" dirty="0" smtClean="0"/>
              <a:t>        Bu </a:t>
            </a:r>
            <a:r>
              <a:rPr lang="tr-TR" dirty="0" smtClean="0"/>
              <a:t>Yönetmeliğin amacı, Millî Eğitim Bakanlığına bağlı resmî ve özel, okul öncesi eğitim ve ilköğretim kurumlarının Türk Millî Eğitiminin genel amaç ve temel ilkelerine uygun olarak görev ve işleyişi ile ilgili usul ve esaslarını düzenlemektir</a:t>
            </a:r>
            <a:r>
              <a:rPr lang="tr-TR" dirty="0" smtClean="0"/>
              <a:t>.</a:t>
            </a:r>
          </a:p>
          <a:p>
            <a:pPr algn="just">
              <a:buNone/>
            </a:pPr>
            <a:endParaRPr lang="tr-TR" dirty="0" smtClean="0"/>
          </a:p>
          <a:p>
            <a:pPr>
              <a:buNone/>
            </a:pPr>
            <a:endParaRPr lang="tr-TR" dirty="0" smtClean="0"/>
          </a:p>
        </p:txBody>
      </p:sp>
      <p:sp>
        <p:nvSpPr>
          <p:cNvPr id="6" name="5 Slayt Numarası Yer Tutucusu"/>
          <p:cNvSpPr>
            <a:spLocks noGrp="1"/>
          </p:cNvSpPr>
          <p:nvPr>
            <p:ph type="sldNum" sz="quarter" idx="15"/>
          </p:nvPr>
        </p:nvSpPr>
        <p:spPr/>
        <p:txBody>
          <a:bodyPr/>
          <a:lstStyle/>
          <a:p>
            <a:fld id="{B1DEFA8C-F947-479F-BE07-76B6B3F80BF1}" type="slidenum">
              <a:rPr lang="tr-TR" smtClean="0"/>
              <a:pPr/>
              <a:t>3</a:t>
            </a:fld>
            <a:endParaRPr lang="tr-TR"/>
          </a:p>
        </p:txBody>
      </p:sp>
      <p:sp>
        <p:nvSpPr>
          <p:cNvPr id="4" name="3 Dikdörtgen"/>
          <p:cNvSpPr/>
          <p:nvPr/>
        </p:nvSpPr>
        <p:spPr>
          <a:xfrm>
            <a:off x="3799334" y="212161"/>
            <a:ext cx="1375120" cy="1077218"/>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200" b="1" dirty="0" smtClean="0">
                <a:ln/>
                <a:solidFill>
                  <a:schemeClr val="tx2">
                    <a:lumMod val="50000"/>
                  </a:schemeClr>
                </a:solidFill>
              </a:rPr>
              <a:t>AMAÇ</a:t>
            </a:r>
          </a:p>
          <a:p>
            <a:pPr algn="ctr"/>
            <a:endParaRPr lang="tr-TR" sz="3200" b="1" cap="none" spc="0" dirty="0">
              <a:ln/>
              <a:solidFill>
                <a:schemeClr val="accent3"/>
              </a:solidFill>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005064"/>
            <a:ext cx="6909048" cy="2232248"/>
          </a:xfrm>
          <a:prstGeom prst="rect">
            <a:avLst/>
          </a:prstGeom>
        </p:spPr>
      </p:pic>
      <p:pic>
        <p:nvPicPr>
          <p:cNvPr id="8" name="Picture 2" descr="G:\RESİMLER\animasyon\dinlem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9270"/>
            <a:ext cx="2365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Font typeface="Wingdings" pitchFamily="2" charset="2"/>
              <a:buChar char="Ø"/>
            </a:pPr>
            <a:r>
              <a:rPr lang="tr-TR" sz="2400" dirty="0" smtClean="0"/>
              <a:t>Uyarı, Kınama </a:t>
            </a:r>
            <a:r>
              <a:rPr lang="tr-TR" sz="2400" dirty="0" smtClean="0"/>
              <a:t>ve okul değiştirme yaptırımlarından birini alan öğrenciye o eğitim ve öğretim yılı içinde teşekkür, takdir ve onur belgesi verilmez</a:t>
            </a:r>
            <a:r>
              <a:rPr lang="tr-TR" dirty="0" smtClean="0"/>
              <a:t>. Ayrıca  aldığı ceza e-okul kayıtlarında kalır</a:t>
            </a:r>
            <a:r>
              <a:rPr lang="tr-TR" smtClean="0"/>
              <a:t>. </a:t>
            </a:r>
            <a:endParaRPr lang="tr-TR" dirty="0"/>
          </a:p>
        </p:txBody>
      </p:sp>
      <p:sp>
        <p:nvSpPr>
          <p:cNvPr id="5" name="4 Slayt Numarası Yer Tutucusu"/>
          <p:cNvSpPr>
            <a:spLocks noGrp="1"/>
          </p:cNvSpPr>
          <p:nvPr>
            <p:ph type="sldNum" sz="quarter" idx="15"/>
          </p:nvPr>
        </p:nvSpPr>
        <p:spPr/>
        <p:txBody>
          <a:bodyPr/>
          <a:lstStyle/>
          <a:p>
            <a:fld id="{B1DEFA8C-F947-479F-BE07-76B6B3F80BF1}" type="slidenum">
              <a:rPr lang="tr-TR" smtClean="0"/>
              <a:pPr/>
              <a:t>30</a:t>
            </a:fld>
            <a:endParaRPr lang="tr-T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endParaRPr lang="tr-TR" sz="1600" dirty="0" smtClean="0"/>
          </a:p>
          <a:p>
            <a:pPr algn="just">
              <a:buNone/>
            </a:pPr>
            <a:r>
              <a:rPr lang="tr-TR" sz="1600" dirty="0"/>
              <a:t> </a:t>
            </a:r>
            <a:r>
              <a:rPr lang="tr-TR" sz="1600" dirty="0" smtClean="0"/>
              <a:t>         </a:t>
            </a:r>
            <a:r>
              <a:rPr lang="tr-TR" sz="2400" dirty="0" smtClean="0"/>
              <a:t>Bu </a:t>
            </a:r>
            <a:r>
              <a:rPr lang="tr-TR" sz="2400" dirty="0" smtClean="0"/>
              <a:t>Yönetmelik hükümlerine aykırı hareket eden ortaokul öğrencilerine 27/8/2003 tarihli ve 25212 sayılı Resmî Gazete’de yayımlanan Millî Eğitim Bakanlığı İlköğretim Kurumları Yönetmeliği; lise öğrencilerine 19/1/2007 tarihli ve 26408 sayılı Resmî Gazete’de yayımlanan Millî Eğitim Bakanlığı Ortaöğretim Kurumları Ödül ve Disiplin Yönetmeliği hükümleri uygulanır.</a:t>
            </a:r>
          </a:p>
          <a:p>
            <a:pPr>
              <a:buNone/>
            </a:pPr>
            <a:endParaRPr lang="tr-TR" dirty="0"/>
          </a:p>
        </p:txBody>
      </p:sp>
      <p:sp>
        <p:nvSpPr>
          <p:cNvPr id="6" name="5 Slayt Numarası Yer Tutucusu"/>
          <p:cNvSpPr>
            <a:spLocks noGrp="1"/>
          </p:cNvSpPr>
          <p:nvPr>
            <p:ph type="sldNum" sz="quarter" idx="15"/>
          </p:nvPr>
        </p:nvSpPr>
        <p:spPr/>
        <p:txBody>
          <a:bodyPr/>
          <a:lstStyle/>
          <a:p>
            <a:fld id="{B1DEFA8C-F947-479F-BE07-76B6B3F80BF1}" type="slidenum">
              <a:rPr lang="tr-TR" smtClean="0"/>
              <a:pPr/>
              <a:t>31</a:t>
            </a:fld>
            <a:endParaRPr lang="tr-T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052736"/>
            <a:ext cx="8229600" cy="5043264"/>
          </a:xfrm>
        </p:spPr>
        <p:txBody>
          <a:bodyPr/>
          <a:lstStyle/>
          <a:p>
            <a:pPr marL="0" indent="0">
              <a:buNone/>
            </a:pPr>
            <a:endParaRPr lang="tr-TR" dirty="0" smtClean="0"/>
          </a:p>
          <a:p>
            <a:pPr marL="0" indent="0">
              <a:buNone/>
            </a:pPr>
            <a:endParaRPr lang="tr-TR" dirty="0" smtClean="0"/>
          </a:p>
          <a:p>
            <a:pPr marL="0" indent="0">
              <a:buNone/>
            </a:pPr>
            <a:endParaRPr lang="tr-TR" dirty="0"/>
          </a:p>
          <a:p>
            <a:pPr marL="0" indent="0">
              <a:buNone/>
            </a:pPr>
            <a:endParaRPr lang="tr-TR" dirty="0"/>
          </a:p>
          <a:p>
            <a:pPr marL="0" indent="0">
              <a:buNone/>
            </a:pPr>
            <a:r>
              <a:rPr lang="tr-TR" dirty="0" smtClean="0"/>
              <a:t>«En büyük özgürlüklerimizden birisi olaylara verdiğimiz tepkilerdir.»</a:t>
            </a:r>
            <a:endParaRPr lang="tr-TR" dirty="0"/>
          </a:p>
        </p:txBody>
      </p:sp>
      <p:sp>
        <p:nvSpPr>
          <p:cNvPr id="3" name="Slayt Numarası Yer Tutucusu 2"/>
          <p:cNvSpPr>
            <a:spLocks noGrp="1"/>
          </p:cNvSpPr>
          <p:nvPr>
            <p:ph type="sldNum" sz="quarter" idx="15"/>
          </p:nvPr>
        </p:nvSpPr>
        <p:spPr/>
        <p:txBody>
          <a:bodyPr/>
          <a:lstStyle/>
          <a:p>
            <a:fld id="{B1DEFA8C-F947-479F-BE07-76B6B3F80BF1}" type="slidenum">
              <a:rPr lang="tr-TR" smtClean="0"/>
              <a:pPr/>
              <a:t>32</a:t>
            </a:fld>
            <a:endParaRPr lang="tr-TR"/>
          </a:p>
        </p:txBody>
      </p:sp>
    </p:spTree>
    <p:extLst>
      <p:ext uri="{BB962C8B-B14F-4D97-AF65-F5344CB8AC3E}">
        <p14:creationId xmlns:p14="http://schemas.microsoft.com/office/powerpoint/2010/main" val="4009488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600200"/>
            <a:ext cx="9144000" cy="4525963"/>
          </a:xfrm>
        </p:spPr>
        <p:txBody>
          <a:bodyPr/>
          <a:lstStyle/>
          <a:p>
            <a:pPr algn="just">
              <a:buNone/>
            </a:pPr>
            <a:r>
              <a:rPr lang="tr-TR" dirty="0"/>
              <a:t> </a:t>
            </a:r>
            <a:r>
              <a:rPr lang="tr-TR" dirty="0" smtClean="0"/>
              <a:t>         </a:t>
            </a:r>
          </a:p>
          <a:p>
            <a:pPr algn="just">
              <a:buNone/>
            </a:pPr>
            <a:r>
              <a:rPr lang="tr-TR" sz="3200" dirty="0">
                <a:solidFill>
                  <a:schemeClr val="bg1"/>
                </a:solidFill>
                <a:latin typeface="Cambria" pitchFamily="18" charset="0"/>
              </a:rPr>
              <a:t> </a:t>
            </a:r>
            <a:r>
              <a:rPr lang="tr-TR" sz="3200" dirty="0" smtClean="0">
                <a:solidFill>
                  <a:schemeClr val="bg1"/>
                </a:solidFill>
                <a:latin typeface="Cambria" pitchFamily="18" charset="0"/>
              </a:rPr>
              <a:t>       Bu </a:t>
            </a:r>
            <a:r>
              <a:rPr lang="tr-TR" sz="3200" dirty="0" smtClean="0">
                <a:solidFill>
                  <a:schemeClr val="bg1"/>
                </a:solidFill>
                <a:latin typeface="Cambria" pitchFamily="18" charset="0"/>
              </a:rPr>
              <a:t>Yönetmelik, Millî Eğitim Bakanlığına bağlı resmî ve özel, okul öncesi eğitim ve ilköğretim kurumlarının görev ve işleyişine ilişkin usul ve esasları kapsar.</a:t>
            </a:r>
          </a:p>
          <a:p>
            <a:pPr>
              <a:buNone/>
            </a:pPr>
            <a:endParaRPr lang="tr-TR" dirty="0"/>
          </a:p>
        </p:txBody>
      </p:sp>
      <p:sp>
        <p:nvSpPr>
          <p:cNvPr id="7" name="6 Slayt Numarası Yer Tutucusu"/>
          <p:cNvSpPr>
            <a:spLocks noGrp="1"/>
          </p:cNvSpPr>
          <p:nvPr>
            <p:ph type="sldNum" sz="quarter" idx="15"/>
          </p:nvPr>
        </p:nvSpPr>
        <p:spPr/>
        <p:txBody>
          <a:bodyPr/>
          <a:lstStyle/>
          <a:p>
            <a:fld id="{B1DEFA8C-F947-479F-BE07-76B6B3F80BF1}" type="slidenum">
              <a:rPr lang="tr-TR" smtClean="0"/>
              <a:pPr/>
              <a:t>4</a:t>
            </a:fld>
            <a:endParaRPr lang="tr-TR"/>
          </a:p>
        </p:txBody>
      </p:sp>
      <p:sp>
        <p:nvSpPr>
          <p:cNvPr id="4" name="3 Dikdörtgen"/>
          <p:cNvSpPr/>
          <p:nvPr/>
        </p:nvSpPr>
        <p:spPr>
          <a:xfrm>
            <a:off x="3571451" y="928670"/>
            <a:ext cx="1792478"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dirty="0" smtClean="0">
                <a:ln/>
                <a:solidFill>
                  <a:schemeClr val="bg1"/>
                </a:solidFill>
              </a:rPr>
              <a:t>İÇERİK</a:t>
            </a:r>
            <a:endParaRPr lang="tr-TR" sz="3600" b="1" cap="none" spc="0" dirty="0">
              <a:ln/>
              <a:solidFill>
                <a:schemeClr val="bg1"/>
              </a:solidFill>
              <a:effectLst/>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756168"/>
          </a:xfrm>
        </p:spPr>
        <p:txBody>
          <a:bodyPr>
            <a:normAutofit/>
          </a:bodyPr>
          <a:lstStyle/>
          <a:p>
            <a:pPr>
              <a:buNone/>
            </a:pPr>
            <a:endParaRPr lang="tr-TR" dirty="0" smtClean="0"/>
          </a:p>
          <a:p>
            <a:pPr>
              <a:buNone/>
            </a:pPr>
            <a:r>
              <a:rPr lang="tr-TR" dirty="0" smtClean="0">
                <a:solidFill>
                  <a:schemeClr val="tx2">
                    <a:lumMod val="50000"/>
                  </a:schemeClr>
                </a:solidFill>
              </a:rPr>
              <a:t>MİLLİ EĞİTİM BAKANLIĞINA BAĞLI OKULLARDA:</a:t>
            </a:r>
            <a:endParaRPr lang="tr-TR" dirty="0" smtClean="0">
              <a:solidFill>
                <a:schemeClr val="tx2">
                  <a:lumMod val="50000"/>
                </a:schemeClr>
              </a:solidFill>
            </a:endParaRPr>
          </a:p>
          <a:p>
            <a:pPr>
              <a:buNone/>
            </a:pPr>
            <a:endParaRPr lang="tr-TR" dirty="0" smtClean="0"/>
          </a:p>
          <a:p>
            <a:pPr algn="just">
              <a:buFont typeface="Wingdings" pitchFamily="2" charset="2"/>
              <a:buChar char="Ø"/>
            </a:pPr>
            <a:r>
              <a:rPr lang="tr-TR" dirty="0" smtClean="0"/>
              <a:t>Ders süresi: Bir ders saati süresi 40 dakikadır. Okul yönetimince teneffüsler için en az 10 dakika ayrılır</a:t>
            </a:r>
            <a:r>
              <a:rPr lang="tr-TR" dirty="0" smtClean="0"/>
              <a:t>.</a:t>
            </a:r>
            <a:endParaRPr lang="tr-TR" dirty="0" smtClean="0"/>
          </a:p>
          <a:p>
            <a:pPr algn="just">
              <a:buFont typeface="Wingdings" pitchFamily="2" charset="2"/>
              <a:buChar char="Ø"/>
            </a:pPr>
            <a:r>
              <a:rPr lang="tr-TR" dirty="0" smtClean="0"/>
              <a:t>Tam gün eğitim veren okullarda öğle arası 40 dk dan az 90 dk dan fazla olamaz</a:t>
            </a:r>
            <a:r>
              <a:rPr lang="tr-TR" dirty="0" smtClean="0"/>
              <a:t>. </a:t>
            </a:r>
          </a:p>
          <a:p>
            <a:pPr algn="just">
              <a:buFont typeface="Wingdings" pitchFamily="2" charset="2"/>
              <a:buChar char="Ø"/>
            </a:pPr>
            <a:r>
              <a:rPr lang="tr-TR" dirty="0" smtClean="0"/>
              <a:t>Hafta </a:t>
            </a:r>
            <a:r>
              <a:rPr lang="tr-TR" dirty="0"/>
              <a:t>tatili başında ve </a:t>
            </a:r>
            <a:r>
              <a:rPr lang="tr-TR" dirty="0" smtClean="0"/>
              <a:t>bitişinde Bayrak töreni yapılır. </a:t>
            </a:r>
            <a:endParaRPr lang="tr-TR" dirty="0" smtClean="0"/>
          </a:p>
        </p:txBody>
      </p:sp>
      <p:sp>
        <p:nvSpPr>
          <p:cNvPr id="6" name="5 Slayt Numarası Yer Tutucusu"/>
          <p:cNvSpPr>
            <a:spLocks noGrp="1"/>
          </p:cNvSpPr>
          <p:nvPr>
            <p:ph type="sldNum" sz="quarter" idx="15"/>
          </p:nvPr>
        </p:nvSpPr>
        <p:spPr/>
        <p:txBody>
          <a:bodyPr/>
          <a:lstStyle/>
          <a:p>
            <a:fld id="{B1DEFA8C-F947-479F-BE07-76B6B3F80BF1}" type="slidenum">
              <a:rPr lang="tr-TR" smtClean="0"/>
              <a:pPr/>
              <a:t>5</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452" y="4430299"/>
            <a:ext cx="5040560" cy="2232248"/>
          </a:xfrm>
          <a:prstGeom prst="rect">
            <a:avLst/>
          </a:prstGeo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756168"/>
          </a:xfrm>
        </p:spPr>
        <p:txBody>
          <a:bodyPr>
            <a:normAutofit/>
          </a:bodyPr>
          <a:lstStyle/>
          <a:p>
            <a:pPr>
              <a:buNone/>
            </a:pPr>
            <a:endParaRPr lang="tr-TR" dirty="0" smtClean="0">
              <a:solidFill>
                <a:schemeClr val="accent3">
                  <a:lumMod val="75000"/>
                </a:schemeClr>
              </a:solidFill>
            </a:endParaRPr>
          </a:p>
          <a:p>
            <a:pPr>
              <a:buNone/>
            </a:pPr>
            <a:endParaRPr lang="tr-TR" dirty="0" smtClean="0"/>
          </a:p>
          <a:p>
            <a:pPr algn="just">
              <a:buFont typeface="Wingdings" pitchFamily="2" charset="2"/>
              <a:buChar char="Ø"/>
            </a:pPr>
            <a:r>
              <a:rPr lang="tr-TR" dirty="0" smtClean="0"/>
              <a:t>Nakiller ders yılı başında başlar ve ders yılı sonuna 15 iş günü kalıncaya kadar devam eder. Ancak doğal afet, sağlık ve ailenin adres değişikliği gibi nedenlerde bu süre aranmaz</a:t>
            </a:r>
            <a:r>
              <a:rPr lang="tr-TR" dirty="0" smtClean="0"/>
              <a:t>.</a:t>
            </a:r>
            <a:endParaRPr lang="tr-TR" dirty="0" smtClean="0"/>
          </a:p>
          <a:p>
            <a:pPr algn="just">
              <a:buFont typeface="Wingdings" pitchFamily="2" charset="2"/>
              <a:buChar char="Ø"/>
            </a:pPr>
            <a:r>
              <a:rPr lang="tr-TR" dirty="0" smtClean="0"/>
              <a:t>Okul yönetimi, gerekli şartları taşıyan öğrencinin naklini, öğrenci velisinin başvurusu üzerine e-Okul sisteminde gerçekleştirir.</a:t>
            </a:r>
          </a:p>
          <a:p>
            <a:pPr algn="just">
              <a:buFont typeface="Wingdings" pitchFamily="2" charset="2"/>
              <a:buChar char="Ø"/>
            </a:pPr>
            <a:endParaRPr lang="tr-TR" dirty="0" smtClean="0"/>
          </a:p>
          <a:p>
            <a:pPr>
              <a:buNone/>
            </a:pPr>
            <a:endParaRPr lang="tr-TR" dirty="0"/>
          </a:p>
        </p:txBody>
      </p:sp>
      <p:sp>
        <p:nvSpPr>
          <p:cNvPr id="6" name="5 Slayt Numarası Yer Tutucusu"/>
          <p:cNvSpPr>
            <a:spLocks noGrp="1"/>
          </p:cNvSpPr>
          <p:nvPr>
            <p:ph type="sldNum" sz="quarter" idx="15"/>
          </p:nvPr>
        </p:nvSpPr>
        <p:spPr/>
        <p:txBody>
          <a:bodyPr/>
          <a:lstStyle/>
          <a:p>
            <a:fld id="{B1DEFA8C-F947-479F-BE07-76B6B3F80BF1}" type="slidenum">
              <a:rPr lang="tr-TR" smtClean="0"/>
              <a:pPr/>
              <a:t>6</a:t>
            </a:fld>
            <a:endParaRPr lang="tr-TR"/>
          </a:p>
        </p:txBody>
      </p:sp>
      <p:sp>
        <p:nvSpPr>
          <p:cNvPr id="4" name="3 Dikdörtgen"/>
          <p:cNvSpPr/>
          <p:nvPr/>
        </p:nvSpPr>
        <p:spPr>
          <a:xfrm>
            <a:off x="2654152" y="785794"/>
            <a:ext cx="3488455"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200" b="1" dirty="0" smtClean="0">
                <a:ln/>
                <a:solidFill>
                  <a:schemeClr val="tx2">
                    <a:lumMod val="50000"/>
                  </a:schemeClr>
                </a:solidFill>
              </a:rPr>
              <a:t>ÖĞRENCİ </a:t>
            </a:r>
            <a:r>
              <a:rPr lang="tr-TR" sz="3200" b="1" cap="none" spc="0" dirty="0" smtClean="0">
                <a:ln/>
                <a:solidFill>
                  <a:schemeClr val="tx2">
                    <a:lumMod val="50000"/>
                  </a:schemeClr>
                </a:solidFill>
                <a:effectLst/>
              </a:rPr>
              <a:t>NAKİL</a:t>
            </a:r>
            <a:endParaRPr lang="tr-TR" sz="3200" b="1" cap="none" spc="0" dirty="0">
              <a:ln/>
              <a:solidFill>
                <a:schemeClr val="tx2">
                  <a:lumMod val="50000"/>
                </a:schemeClr>
              </a:solidFill>
              <a:effectLst/>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773996"/>
            <a:ext cx="8183880" cy="5319300"/>
          </a:xfrm>
        </p:spPr>
        <p:txBody>
          <a:bodyPr>
            <a:normAutofit/>
          </a:bodyPr>
          <a:lstStyle/>
          <a:p>
            <a:pPr>
              <a:buNone/>
            </a:pPr>
            <a:endParaRPr lang="tr-TR" sz="1000" dirty="0" smtClean="0"/>
          </a:p>
          <a:p>
            <a:pPr>
              <a:buNone/>
            </a:pPr>
            <a:endParaRPr lang="tr-TR" sz="1000" dirty="0" smtClean="0"/>
          </a:p>
          <a:p>
            <a:pPr>
              <a:buFont typeface="Wingdings" pitchFamily="2" charset="2"/>
              <a:buChar char="Ø"/>
            </a:pPr>
            <a:r>
              <a:rPr lang="tr-TR" sz="1600" dirty="0" smtClean="0">
                <a:latin typeface="+mj-lt"/>
                <a:cs typeface="Times New Roman" pitchFamily="18" charset="0"/>
              </a:rPr>
              <a:t>İlköğretim kurumlarında öğrencilerin okula devamları zorunludur.</a:t>
            </a:r>
          </a:p>
          <a:p>
            <a:pPr>
              <a:buNone/>
            </a:pPr>
            <a:endParaRPr lang="tr-TR" sz="1600" dirty="0" smtClean="0">
              <a:latin typeface="+mj-lt"/>
              <a:cs typeface="Times New Roman" pitchFamily="18" charset="0"/>
            </a:endParaRPr>
          </a:p>
          <a:p>
            <a:pPr>
              <a:buFont typeface="Wingdings" pitchFamily="2" charset="2"/>
              <a:buChar char="Ø"/>
            </a:pPr>
            <a:r>
              <a:rPr lang="tr-TR" sz="1600" dirty="0" smtClean="0"/>
              <a:t>Sağlık durumları veya bedensel engelleri nedeniyle derslere giremeyecek durumda olan öğrenciler, bu durumlarını sağlık kurum ve kuruluşlarından alacakları raporla belgelendirmek zorundadır. </a:t>
            </a:r>
          </a:p>
          <a:p>
            <a:pPr>
              <a:buNone/>
            </a:pPr>
            <a:endParaRPr lang="tr-TR" sz="1600" dirty="0" smtClean="0">
              <a:latin typeface="+mj-lt"/>
              <a:cs typeface="Times New Roman" pitchFamily="18" charset="0"/>
            </a:endParaRPr>
          </a:p>
          <a:p>
            <a:pPr>
              <a:buFont typeface="Wingdings" pitchFamily="2" charset="2"/>
              <a:buChar char="Ø"/>
            </a:pPr>
            <a:r>
              <a:rPr lang="tr-TR" sz="1600" dirty="0" smtClean="0"/>
              <a:t>Normal ve ikili öğretim yapılan okullarda ilk derse girdiği hâlde sonraki bir </a:t>
            </a:r>
            <a:r>
              <a:rPr lang="tr-TR" sz="1600" dirty="0" smtClean="0"/>
              <a:t> veya </a:t>
            </a:r>
            <a:r>
              <a:rPr lang="tr-TR" sz="1600" dirty="0" smtClean="0"/>
              <a:t>daha fazla derse özürsüz olarak girmeyen öğrencinin durumu velisine ivedilikle bildirilir ve devamsızlığı yarım gün sayılır</a:t>
            </a:r>
            <a:r>
              <a:rPr lang="tr-TR" sz="1600" dirty="0" smtClean="0"/>
              <a:t>. </a:t>
            </a:r>
            <a:r>
              <a:rPr lang="tr-TR" sz="1600" dirty="0" smtClean="0"/>
              <a:t>Derse geç gelindiği durumları tekrarlanırsa disiplin cezası uygulanır. </a:t>
            </a:r>
          </a:p>
          <a:p>
            <a:pPr>
              <a:buFont typeface="Wingdings" pitchFamily="2" charset="2"/>
              <a:buChar char="Ø"/>
            </a:pPr>
            <a:endParaRPr lang="tr-TR" sz="1600" dirty="0" smtClean="0"/>
          </a:p>
          <a:p>
            <a:pPr>
              <a:buFont typeface="Wingdings" pitchFamily="2" charset="2"/>
              <a:buChar char="Ø"/>
            </a:pPr>
            <a:r>
              <a:rPr lang="tr-TR" sz="1600" dirty="0" smtClean="0"/>
              <a:t>Öğrencinin geçerli mazereti ve velinin başvurusu üzerine okul yönetimi tarafından bir öğretim yılı içerisinde 15 güne kadar izin verilebilir.</a:t>
            </a:r>
          </a:p>
          <a:p>
            <a:pPr>
              <a:buNone/>
            </a:pPr>
            <a:endParaRPr lang="tr-TR" sz="1600" dirty="0" smtClean="0"/>
          </a:p>
          <a:p>
            <a:pPr>
              <a:buFont typeface="Wingdings" pitchFamily="2" charset="2"/>
              <a:buChar char="Ø"/>
            </a:pPr>
            <a:r>
              <a:rPr lang="tr-TR" sz="1600" dirty="0" smtClean="0"/>
              <a:t>Eğitim ve öğretim yılında özürsüz 20 gün devamsızlık yapanlara sınıf tekrarı yaptırılabilir.</a:t>
            </a:r>
          </a:p>
          <a:p>
            <a:pPr>
              <a:buNone/>
            </a:pPr>
            <a:endParaRPr lang="tr-TR" sz="1600" dirty="0" smtClean="0"/>
          </a:p>
          <a:p>
            <a:pPr>
              <a:buNone/>
            </a:pPr>
            <a:endParaRPr lang="tr-TR" sz="1600" dirty="0">
              <a:latin typeface="Times New Roman" pitchFamily="18" charset="0"/>
              <a:cs typeface="Times New Roman" pitchFamily="18" charset="0"/>
            </a:endParaRPr>
          </a:p>
        </p:txBody>
      </p:sp>
      <p:sp>
        <p:nvSpPr>
          <p:cNvPr id="6" name="5 Slayt Numarası Yer Tutucusu"/>
          <p:cNvSpPr>
            <a:spLocks noGrp="1"/>
          </p:cNvSpPr>
          <p:nvPr>
            <p:ph type="sldNum" sz="quarter" idx="15"/>
          </p:nvPr>
        </p:nvSpPr>
        <p:spPr/>
        <p:txBody>
          <a:bodyPr/>
          <a:lstStyle/>
          <a:p>
            <a:fld id="{B1DEFA8C-F947-479F-BE07-76B6B3F80BF1}" type="slidenum">
              <a:rPr lang="tr-TR" smtClean="0"/>
              <a:pPr/>
              <a:t>7</a:t>
            </a:fld>
            <a:endParaRPr lang="tr-TR"/>
          </a:p>
        </p:txBody>
      </p:sp>
      <p:sp>
        <p:nvSpPr>
          <p:cNvPr id="4" name="3 Dikdörtgen"/>
          <p:cNvSpPr/>
          <p:nvPr/>
        </p:nvSpPr>
        <p:spPr>
          <a:xfrm>
            <a:off x="990681" y="568109"/>
            <a:ext cx="6947736" cy="36933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b="1" dirty="0" smtClean="0">
                <a:ln/>
                <a:solidFill>
                  <a:schemeClr val="accent3">
                    <a:lumMod val="75000"/>
                  </a:schemeClr>
                </a:solidFill>
              </a:rPr>
              <a:t>DEVAM,DEVAMSIZLIĞIN İZLENMESİ VE İZİN VERME</a:t>
            </a:r>
            <a:endParaRPr lang="tr-TR" b="1" cap="none" spc="0" dirty="0">
              <a:ln/>
              <a:solidFill>
                <a:schemeClr val="accent3">
                  <a:lumMod val="75000"/>
                </a:schemeClr>
              </a:solidFill>
              <a:effectLst/>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899044"/>
          </a:xfrm>
        </p:spPr>
        <p:txBody>
          <a:bodyPr>
            <a:normAutofit/>
          </a:bodyPr>
          <a:lstStyle/>
          <a:p>
            <a:pPr>
              <a:buNone/>
            </a:pPr>
            <a:endParaRPr lang="tr-TR" dirty="0" smtClean="0"/>
          </a:p>
          <a:p>
            <a:pPr>
              <a:buNone/>
            </a:pPr>
            <a:endParaRPr lang="tr-TR" dirty="0" smtClean="0"/>
          </a:p>
          <a:p>
            <a:pPr algn="just">
              <a:buFont typeface="Wingdings" pitchFamily="2" charset="2"/>
              <a:buChar char="Ø"/>
            </a:pPr>
            <a:r>
              <a:rPr lang="tr-TR" sz="2000" dirty="0" smtClean="0"/>
              <a:t>Ortaokul ve imam-hatip ortaokullarında öğrencilerin başarısı; sınavlar, ders etkinliklerine katılım ve varsa proje çalışmalarından alınan puanlara göre değerlendirilir.</a:t>
            </a:r>
          </a:p>
          <a:p>
            <a:pPr algn="just">
              <a:buFont typeface="Wingdings" pitchFamily="2" charset="2"/>
              <a:buChar char="Ø"/>
            </a:pPr>
            <a:r>
              <a:rPr lang="tr-TR" sz="2000" dirty="0" smtClean="0"/>
              <a:t>İlkokul 4 üncü sınıf ile ortaokul ve imam-hatip ortaokulunda dönem puanı, yıl sonu puanı ve yıl sonu başarı puanı 100 tam puan üzerinden belirlenir. Yüzlük puan sisteminde </a:t>
            </a:r>
            <a:r>
              <a:rPr lang="tr-TR" sz="2000" dirty="0" smtClean="0"/>
              <a:t>0-50.00 </a:t>
            </a:r>
            <a:r>
              <a:rPr lang="tr-TR" sz="2000" dirty="0" smtClean="0"/>
              <a:t>puanlar başarısız, </a:t>
            </a:r>
            <a:r>
              <a:rPr lang="tr-TR" sz="2000" dirty="0" smtClean="0"/>
              <a:t>50.00 </a:t>
            </a:r>
            <a:r>
              <a:rPr lang="tr-TR" sz="2000" dirty="0" smtClean="0"/>
              <a:t>ve üzeri puanlar başarılı olarak değerlendirilir.</a:t>
            </a:r>
          </a:p>
          <a:p>
            <a:pPr algn="just">
              <a:buFont typeface="Wingdings" pitchFamily="2" charset="2"/>
              <a:buChar char="Ø"/>
            </a:pPr>
            <a:r>
              <a:rPr lang="tr-TR" sz="2000" dirty="0" smtClean="0"/>
              <a:t>Sınavların </a:t>
            </a:r>
            <a:r>
              <a:rPr lang="tr-TR" sz="2000" dirty="0" smtClean="0"/>
              <a:t>zamanı, en az bir hafta önceden öğrencilere duyurulur. Bir sınıfta/şubede bir günde yapılacak sınav sayısı 8 inci sınıfta üçü, diğer sınıflarda ikiyi geçemez. Sınavların süresi bir ders saatini aşamaz.</a:t>
            </a:r>
          </a:p>
          <a:p>
            <a:pPr algn="just">
              <a:buFont typeface="Wingdings" pitchFamily="2" charset="2"/>
              <a:buChar char="Ø"/>
            </a:pPr>
            <a:r>
              <a:rPr lang="tr-TR" sz="2000" dirty="0" smtClean="0"/>
              <a:t> </a:t>
            </a:r>
            <a:r>
              <a:rPr lang="tr-TR" sz="2000" dirty="0" smtClean="0">
                <a:solidFill>
                  <a:schemeClr val="tx2">
                    <a:lumMod val="50000"/>
                  </a:schemeClr>
                </a:solidFill>
              </a:rPr>
              <a:t>Kopya çeken öğrencinin sınavı geçersiz sayılır ve puanla değerlendirilmez. Ancak, dönem puanının hesaplanmasında aritmetik ortalama alınırken sınav sayısına dâhil edilir. Ayrıca bu durum, ders öğretmenince okul yönetimine bildirilir</a:t>
            </a:r>
            <a:r>
              <a:rPr lang="tr-TR" sz="2000" dirty="0" smtClean="0"/>
              <a:t>.</a:t>
            </a:r>
          </a:p>
          <a:p>
            <a:pPr algn="just">
              <a:buFont typeface="Wingdings" pitchFamily="2" charset="2"/>
              <a:buChar char="Ø"/>
            </a:pPr>
            <a:endParaRPr lang="tr-TR" sz="1600" dirty="0" smtClean="0"/>
          </a:p>
          <a:p>
            <a:pPr algn="just">
              <a:buFont typeface="Wingdings" pitchFamily="2" charset="2"/>
              <a:buChar char="Ø"/>
            </a:pPr>
            <a:endParaRPr lang="tr-TR" sz="1600" dirty="0" smtClean="0"/>
          </a:p>
          <a:p>
            <a:pPr>
              <a:buNone/>
            </a:pPr>
            <a:endParaRPr lang="tr-TR" dirty="0"/>
          </a:p>
        </p:txBody>
      </p:sp>
      <p:sp>
        <p:nvSpPr>
          <p:cNvPr id="6" name="5 Slayt Numarası Yer Tutucusu"/>
          <p:cNvSpPr>
            <a:spLocks noGrp="1"/>
          </p:cNvSpPr>
          <p:nvPr>
            <p:ph type="sldNum" sz="quarter" idx="15"/>
          </p:nvPr>
        </p:nvSpPr>
        <p:spPr/>
        <p:txBody>
          <a:bodyPr/>
          <a:lstStyle/>
          <a:p>
            <a:fld id="{B1DEFA8C-F947-479F-BE07-76B6B3F80BF1}" type="slidenum">
              <a:rPr lang="tr-TR" smtClean="0"/>
              <a:pPr/>
              <a:t>8</a:t>
            </a:fld>
            <a:endParaRPr lang="tr-TR"/>
          </a:p>
        </p:txBody>
      </p:sp>
      <p:sp>
        <p:nvSpPr>
          <p:cNvPr id="4" name="3 Dikdörtgen"/>
          <p:cNvSpPr/>
          <p:nvPr/>
        </p:nvSpPr>
        <p:spPr>
          <a:xfrm>
            <a:off x="1500166" y="714356"/>
            <a:ext cx="6303329"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2400" b="1" dirty="0" smtClean="0">
                <a:ln/>
                <a:solidFill>
                  <a:schemeClr val="accent3"/>
                </a:solidFill>
              </a:rPr>
              <a:t>ÖLÇME DEĞERLENDİRME ESASLARI</a:t>
            </a:r>
            <a:endParaRPr lang="tr-TR" sz="2400" b="1" cap="none" spc="0" dirty="0">
              <a:ln/>
              <a:solidFill>
                <a:schemeClr val="accent3"/>
              </a:solidFill>
              <a:effectLst/>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980728"/>
            <a:ext cx="8183880" cy="5377230"/>
          </a:xfrm>
        </p:spPr>
        <p:txBody>
          <a:bodyPr/>
          <a:lstStyle/>
          <a:p>
            <a:pPr marL="0" indent="0">
              <a:buNone/>
            </a:pPr>
            <a:endParaRPr lang="tr-TR" dirty="0" smtClean="0"/>
          </a:p>
          <a:p>
            <a:pPr algn="just">
              <a:buFont typeface="Wingdings" pitchFamily="2" charset="2"/>
              <a:buChar char="Ø"/>
            </a:pPr>
            <a:r>
              <a:rPr lang="tr-TR" sz="2400" dirty="0" smtClean="0"/>
              <a:t>Sonuçlar; sınavların yapıldığı, projelerin teslim edildiği tarihten başlayarak en geç  14 gün içinde öğrencilere bildirilir.</a:t>
            </a:r>
          </a:p>
          <a:p>
            <a:pPr algn="just">
              <a:buFont typeface="Wingdings" pitchFamily="2" charset="2"/>
              <a:buChar char="Ø"/>
            </a:pPr>
            <a:r>
              <a:rPr lang="tr-TR" sz="2400" dirty="0" smtClean="0"/>
              <a:t>Herhangi bir dersten yıl sonu puanı </a:t>
            </a:r>
            <a:r>
              <a:rPr lang="tr-TR" sz="2400" dirty="0" smtClean="0"/>
              <a:t>50</a:t>
            </a:r>
            <a:r>
              <a:rPr lang="tr-TR" sz="2400" dirty="0" smtClean="0"/>
              <a:t>’ </a:t>
            </a:r>
            <a:r>
              <a:rPr lang="tr-TR" sz="2400" dirty="0"/>
              <a:t>d</a:t>
            </a:r>
            <a:r>
              <a:rPr lang="tr-TR" sz="2400" dirty="0" smtClean="0"/>
              <a:t>en </a:t>
            </a:r>
            <a:r>
              <a:rPr lang="tr-TR" sz="2400" dirty="0" smtClean="0"/>
              <a:t>az olan öğrencilerin sınıf geçmesi veya sınıf tekrarına, ikinci dönemin son haftasında şube öğretmenler kurulunda karar verilir.</a:t>
            </a:r>
          </a:p>
          <a:p>
            <a:pPr algn="just">
              <a:buNone/>
            </a:pPr>
            <a:endParaRPr lang="tr-TR" sz="1600" dirty="0" smtClean="0"/>
          </a:p>
          <a:p>
            <a:pPr>
              <a:buNone/>
            </a:pPr>
            <a:endParaRPr lang="tr-TR" dirty="0"/>
          </a:p>
        </p:txBody>
      </p:sp>
      <p:sp>
        <p:nvSpPr>
          <p:cNvPr id="6" name="5 Slayt Numarası Yer Tutucusu"/>
          <p:cNvSpPr>
            <a:spLocks noGrp="1"/>
          </p:cNvSpPr>
          <p:nvPr>
            <p:ph type="sldNum" sz="quarter" idx="15"/>
          </p:nvPr>
        </p:nvSpPr>
        <p:spPr/>
        <p:txBody>
          <a:bodyPr/>
          <a:lstStyle/>
          <a:p>
            <a:fld id="{B1DEFA8C-F947-479F-BE07-76B6B3F80BF1}" type="slidenum">
              <a:rPr lang="tr-TR" smtClean="0"/>
              <a:pPr/>
              <a:t>9</a:t>
            </a:fld>
            <a:endParaRPr lang="tr-T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345</TotalTime>
  <Words>1275</Words>
  <Application>Microsoft Office PowerPoint</Application>
  <PresentationFormat>Ekran Gösterisi (4:3)</PresentationFormat>
  <Paragraphs>213</Paragraphs>
  <Slides>32</Slides>
  <Notes>2</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Kağıt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OKUL DEĞİŞTİRME</vt:lpstr>
      <vt:lpstr>PowerPoint Sunusu</vt:lpstr>
      <vt:lpstr>PowerPoint Sunusu</vt:lpstr>
      <vt:lpstr>PowerPoint Sunusu</vt:lpstr>
      <vt:lpstr>SİBER ZORBALIK VE AKRAN ZORBALIĞI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yavuz</dc:creator>
  <cp:lastModifiedBy>Admin</cp:lastModifiedBy>
  <cp:revision>64</cp:revision>
  <dcterms:created xsi:type="dcterms:W3CDTF">2015-11-13T11:42:25Z</dcterms:created>
  <dcterms:modified xsi:type="dcterms:W3CDTF">2024-03-15T15:46:11Z</dcterms:modified>
</cp:coreProperties>
</file>